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866775"/>
            <a:ext cx="8072119" cy="2588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58750" y="59689"/>
            <a:ext cx="5815330" cy="1049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6780530" y="574040"/>
            <a:ext cx="752475" cy="13970"/>
          </a:xfrm>
          <a:custGeom>
            <a:avLst/>
            <a:gdLst/>
            <a:ahLst/>
            <a:cxnLst/>
            <a:rect l="l" t="t" r="r" b="b"/>
            <a:pathLst>
              <a:path w="752475" h="13970">
                <a:moveTo>
                  <a:pt x="752398" y="0"/>
                </a:moveTo>
                <a:lnTo>
                  <a:pt x="0" y="0"/>
                </a:lnTo>
                <a:lnTo>
                  <a:pt x="151341" y="13970"/>
                </a:lnTo>
                <a:lnTo>
                  <a:pt x="614934" y="13970"/>
                </a:lnTo>
                <a:lnTo>
                  <a:pt x="752398" y="0"/>
                </a:lnTo>
                <a:close/>
              </a:path>
            </a:pathLst>
          </a:custGeom>
          <a:solidFill>
            <a:srgbClr val="00AA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6959384" y="586739"/>
            <a:ext cx="411480" cy="12700"/>
          </a:xfrm>
          <a:custGeom>
            <a:avLst/>
            <a:gdLst/>
            <a:ahLst/>
            <a:cxnLst/>
            <a:rect l="l" t="t" r="r" b="b"/>
            <a:pathLst>
              <a:path w="411479" h="12700">
                <a:moveTo>
                  <a:pt x="411086" y="0"/>
                </a:moveTo>
                <a:lnTo>
                  <a:pt x="0" y="0"/>
                </a:lnTo>
                <a:lnTo>
                  <a:pt x="0" y="7620"/>
                </a:lnTo>
                <a:lnTo>
                  <a:pt x="55029" y="7620"/>
                </a:lnTo>
                <a:lnTo>
                  <a:pt x="55029" y="10160"/>
                </a:lnTo>
                <a:lnTo>
                  <a:pt x="144360" y="10160"/>
                </a:lnTo>
                <a:lnTo>
                  <a:pt x="144360" y="12700"/>
                </a:lnTo>
                <a:lnTo>
                  <a:pt x="258330" y="12700"/>
                </a:lnTo>
                <a:lnTo>
                  <a:pt x="258330" y="10160"/>
                </a:lnTo>
                <a:lnTo>
                  <a:pt x="335178" y="10160"/>
                </a:lnTo>
                <a:lnTo>
                  <a:pt x="335178" y="7620"/>
                </a:lnTo>
                <a:lnTo>
                  <a:pt x="411086" y="7620"/>
                </a:lnTo>
                <a:lnTo>
                  <a:pt x="411086" y="0"/>
                </a:lnTo>
                <a:close/>
              </a:path>
            </a:pathLst>
          </a:custGeom>
          <a:solidFill>
            <a:srgbClr val="00AB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3810" y="203200"/>
            <a:ext cx="914019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067175" cy="10160"/>
          </a:xfrm>
          <a:custGeom>
            <a:avLst/>
            <a:gdLst/>
            <a:ahLst/>
            <a:cxnLst/>
            <a:rect l="l" t="t" r="r" b="b"/>
            <a:pathLst>
              <a:path w="4067175" h="10160">
                <a:moveTo>
                  <a:pt x="4066921" y="10160"/>
                </a:moveTo>
                <a:lnTo>
                  <a:pt x="4046397" y="1270"/>
                </a:lnTo>
                <a:lnTo>
                  <a:pt x="4043476" y="0"/>
                </a:ln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4066921" y="10160"/>
                </a:lnTo>
                <a:close/>
              </a:path>
            </a:pathLst>
          </a:custGeom>
          <a:solidFill>
            <a:srgbClr val="00EAF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8889"/>
            <a:ext cx="4087495" cy="10160"/>
          </a:xfrm>
          <a:custGeom>
            <a:avLst/>
            <a:gdLst/>
            <a:ahLst/>
            <a:cxnLst/>
            <a:rect l="l" t="t" r="r" b="b"/>
            <a:pathLst>
              <a:path w="4087495" h="10160">
                <a:moveTo>
                  <a:pt x="4064000" y="0"/>
                </a:moveTo>
                <a:lnTo>
                  <a:pt x="0" y="0"/>
                </a:lnTo>
                <a:lnTo>
                  <a:pt x="0" y="10159"/>
                </a:lnTo>
                <a:lnTo>
                  <a:pt x="4087446" y="10159"/>
                </a:lnTo>
                <a:lnTo>
                  <a:pt x="4064000" y="0"/>
                </a:lnTo>
                <a:close/>
              </a:path>
            </a:pathLst>
          </a:custGeom>
          <a:solidFill>
            <a:srgbClr val="00E9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7779"/>
            <a:ext cx="4105910" cy="10160"/>
          </a:xfrm>
          <a:custGeom>
            <a:avLst/>
            <a:gdLst/>
            <a:ahLst/>
            <a:cxnLst/>
            <a:rect l="l" t="t" r="r" b="b"/>
            <a:pathLst>
              <a:path w="4105910" h="10159">
                <a:moveTo>
                  <a:pt x="4105605" y="7620"/>
                </a:moveTo>
                <a:lnTo>
                  <a:pt x="4093299" y="7620"/>
                </a:lnTo>
                <a:lnTo>
                  <a:pt x="4093299" y="0"/>
                </a:lnTo>
                <a:lnTo>
                  <a:pt x="0" y="0"/>
                </a:lnTo>
                <a:lnTo>
                  <a:pt x="0" y="7620"/>
                </a:lnTo>
                <a:lnTo>
                  <a:pt x="0" y="10160"/>
                </a:lnTo>
                <a:lnTo>
                  <a:pt x="4105605" y="10160"/>
                </a:lnTo>
                <a:lnTo>
                  <a:pt x="4105605" y="7620"/>
                </a:lnTo>
                <a:close/>
              </a:path>
            </a:pathLst>
          </a:custGeom>
          <a:solidFill>
            <a:srgbClr val="00E8F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7940"/>
            <a:ext cx="4133850" cy="8890"/>
          </a:xfrm>
          <a:custGeom>
            <a:avLst/>
            <a:gdLst/>
            <a:ahLst/>
            <a:cxnLst/>
            <a:rect l="l" t="t" r="r" b="b"/>
            <a:pathLst>
              <a:path w="4133850" h="8890">
                <a:moveTo>
                  <a:pt x="4109127" y="0"/>
                </a:moveTo>
                <a:lnTo>
                  <a:pt x="0" y="0"/>
                </a:lnTo>
                <a:lnTo>
                  <a:pt x="0" y="8889"/>
                </a:lnTo>
                <a:lnTo>
                  <a:pt x="4133722" y="8889"/>
                </a:lnTo>
                <a:lnTo>
                  <a:pt x="4109127" y="0"/>
                </a:lnTo>
                <a:close/>
              </a:path>
            </a:pathLst>
          </a:custGeom>
          <a:solidFill>
            <a:srgbClr val="00E7F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6830"/>
            <a:ext cx="4162425" cy="10160"/>
          </a:xfrm>
          <a:custGeom>
            <a:avLst/>
            <a:gdLst/>
            <a:ahLst/>
            <a:cxnLst/>
            <a:rect l="l" t="t" r="r" b="b"/>
            <a:pathLst>
              <a:path w="4162425" h="10159">
                <a:moveTo>
                  <a:pt x="4133722" y="0"/>
                </a:moveTo>
                <a:lnTo>
                  <a:pt x="0" y="0"/>
                </a:lnTo>
                <a:lnTo>
                  <a:pt x="0" y="10160"/>
                </a:lnTo>
                <a:lnTo>
                  <a:pt x="4161832" y="10160"/>
                </a:lnTo>
                <a:lnTo>
                  <a:pt x="4133722" y="0"/>
                </a:lnTo>
                <a:close/>
              </a:path>
            </a:pathLst>
          </a:custGeom>
          <a:solidFill>
            <a:srgbClr val="00E6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5719"/>
            <a:ext cx="4186554" cy="10160"/>
          </a:xfrm>
          <a:custGeom>
            <a:avLst/>
            <a:gdLst/>
            <a:ahLst/>
            <a:cxnLst/>
            <a:rect l="l" t="t" r="r" b="b"/>
            <a:pathLst>
              <a:path w="4186554" h="10159">
                <a:moveTo>
                  <a:pt x="4158318" y="0"/>
                </a:moveTo>
                <a:lnTo>
                  <a:pt x="0" y="0"/>
                </a:lnTo>
                <a:lnTo>
                  <a:pt x="0" y="10159"/>
                </a:lnTo>
                <a:lnTo>
                  <a:pt x="4186428" y="10159"/>
                </a:lnTo>
                <a:lnTo>
                  <a:pt x="4158318" y="0"/>
                </a:lnTo>
                <a:close/>
              </a:path>
            </a:pathLst>
          </a:custGeom>
          <a:solidFill>
            <a:srgbClr val="00E5F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4609"/>
            <a:ext cx="4210050" cy="10160"/>
          </a:xfrm>
          <a:custGeom>
            <a:avLst/>
            <a:gdLst/>
            <a:ahLst/>
            <a:cxnLst/>
            <a:rect l="l" t="t" r="r" b="b"/>
            <a:pathLst>
              <a:path w="4210050" h="10159">
                <a:moveTo>
                  <a:pt x="4209592" y="8890"/>
                </a:moveTo>
                <a:lnTo>
                  <a:pt x="4195203" y="8890"/>
                </a:lnTo>
                <a:lnTo>
                  <a:pt x="4195203" y="0"/>
                </a:ln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4209592" y="10160"/>
                </a:lnTo>
                <a:lnTo>
                  <a:pt x="4209592" y="8890"/>
                </a:lnTo>
                <a:close/>
              </a:path>
            </a:pathLst>
          </a:custGeom>
          <a:solidFill>
            <a:srgbClr val="00E4F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3500"/>
            <a:ext cx="4241165" cy="10160"/>
          </a:xfrm>
          <a:custGeom>
            <a:avLst/>
            <a:gdLst/>
            <a:ahLst/>
            <a:cxnLst/>
            <a:rect l="l" t="t" r="r" b="b"/>
            <a:pathLst>
              <a:path w="4241165" h="10159">
                <a:moveTo>
                  <a:pt x="4207510" y="0"/>
                </a:moveTo>
                <a:lnTo>
                  <a:pt x="0" y="0"/>
                </a:lnTo>
                <a:lnTo>
                  <a:pt x="0" y="10159"/>
                </a:lnTo>
                <a:lnTo>
                  <a:pt x="4240934" y="10159"/>
                </a:lnTo>
                <a:lnTo>
                  <a:pt x="4207510" y="0"/>
                </a:lnTo>
                <a:close/>
              </a:path>
            </a:pathLst>
          </a:custGeom>
          <a:solidFill>
            <a:srgbClr val="00E3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36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72" y="8890"/>
                </a:moveTo>
                <a:lnTo>
                  <a:pt x="4240923" y="0"/>
                </a:lnTo>
                <a:lnTo>
                  <a:pt x="0" y="0"/>
                </a:lnTo>
                <a:lnTo>
                  <a:pt x="0" y="8890"/>
                </a:lnTo>
                <a:lnTo>
                  <a:pt x="4270172" y="889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17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E2F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25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03598" y="10160"/>
                </a:moveTo>
                <a:lnTo>
                  <a:pt x="4270172" y="0"/>
                </a:lnTo>
                <a:lnTo>
                  <a:pt x="0" y="0"/>
                </a:lnTo>
                <a:lnTo>
                  <a:pt x="0" y="10160"/>
                </a:lnTo>
                <a:lnTo>
                  <a:pt x="4303598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37117" y="0"/>
                </a:lnTo>
                <a:lnTo>
                  <a:pt x="9109634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1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914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59">
                <a:moveTo>
                  <a:pt x="4332846" y="10160"/>
                </a:moveTo>
                <a:lnTo>
                  <a:pt x="4299420" y="0"/>
                </a:lnTo>
                <a:lnTo>
                  <a:pt x="0" y="0"/>
                </a:lnTo>
                <a:lnTo>
                  <a:pt x="0" y="10160"/>
                </a:lnTo>
                <a:lnTo>
                  <a:pt x="4332846" y="10160"/>
                </a:lnTo>
                <a:close/>
              </a:path>
              <a:path w="9144000" h="10159">
                <a:moveTo>
                  <a:pt x="9144000" y="0"/>
                </a:moveTo>
                <a:lnTo>
                  <a:pt x="9113075" y="0"/>
                </a:lnTo>
                <a:lnTo>
                  <a:pt x="908558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E0F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1003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62094" y="10160"/>
                </a:moveTo>
                <a:lnTo>
                  <a:pt x="4328668" y="0"/>
                </a:lnTo>
                <a:lnTo>
                  <a:pt x="0" y="0"/>
                </a:lnTo>
                <a:lnTo>
                  <a:pt x="0" y="10160"/>
                </a:lnTo>
                <a:lnTo>
                  <a:pt x="43620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89022" y="0"/>
                </a:lnTo>
                <a:lnTo>
                  <a:pt x="906153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FF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1092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91342" y="10160"/>
                </a:moveTo>
                <a:lnTo>
                  <a:pt x="4357916" y="0"/>
                </a:lnTo>
                <a:lnTo>
                  <a:pt x="0" y="0"/>
                </a:lnTo>
                <a:lnTo>
                  <a:pt x="0" y="10160"/>
                </a:lnTo>
                <a:lnTo>
                  <a:pt x="4391342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68" y="0"/>
                </a:lnTo>
                <a:lnTo>
                  <a:pt x="903748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E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0" y="8890"/>
                </a:moveTo>
                <a:lnTo>
                  <a:pt x="4391342" y="0"/>
                </a:lnTo>
                <a:lnTo>
                  <a:pt x="0" y="0"/>
                </a:lnTo>
                <a:lnTo>
                  <a:pt x="0" y="8890"/>
                </a:lnTo>
                <a:lnTo>
                  <a:pt x="4420590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85" y="0"/>
                </a:lnTo>
                <a:lnTo>
                  <a:pt x="901343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DE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1282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54017" y="10160"/>
                </a:moveTo>
                <a:lnTo>
                  <a:pt x="4420590" y="0"/>
                </a:lnTo>
                <a:lnTo>
                  <a:pt x="0" y="0"/>
                </a:lnTo>
                <a:lnTo>
                  <a:pt x="0" y="10160"/>
                </a:lnTo>
                <a:lnTo>
                  <a:pt x="445401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13431" y="0"/>
                </a:lnTo>
                <a:lnTo>
                  <a:pt x="8985948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CE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1371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483265" y="10160"/>
                </a:moveTo>
                <a:lnTo>
                  <a:pt x="4449838" y="0"/>
                </a:lnTo>
                <a:lnTo>
                  <a:pt x="0" y="0"/>
                </a:lnTo>
                <a:lnTo>
                  <a:pt x="0" y="10160"/>
                </a:lnTo>
                <a:lnTo>
                  <a:pt x="448326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89377" y="0"/>
                </a:lnTo>
                <a:lnTo>
                  <a:pt x="896189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B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0" y="1460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06125" y="5080"/>
                </a:moveTo>
                <a:lnTo>
                  <a:pt x="4487443" y="5080"/>
                </a:lnTo>
                <a:lnTo>
                  <a:pt x="4487443" y="0"/>
                </a:lnTo>
                <a:lnTo>
                  <a:pt x="0" y="0"/>
                </a:lnTo>
                <a:lnTo>
                  <a:pt x="0" y="5080"/>
                </a:lnTo>
                <a:lnTo>
                  <a:pt x="0" y="10160"/>
                </a:lnTo>
                <a:lnTo>
                  <a:pt x="4506125" y="10160"/>
                </a:lnTo>
                <a:lnTo>
                  <a:pt x="4506125" y="508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65336" y="0"/>
                </a:lnTo>
                <a:lnTo>
                  <a:pt x="8937841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AE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52594" y="10160"/>
                </a:moveTo>
                <a:lnTo>
                  <a:pt x="4511281" y="0"/>
                </a:lnTo>
                <a:lnTo>
                  <a:pt x="0" y="0"/>
                </a:lnTo>
                <a:lnTo>
                  <a:pt x="0" y="10160"/>
                </a:lnTo>
                <a:lnTo>
                  <a:pt x="455259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3" y="0"/>
                </a:lnTo>
                <a:lnTo>
                  <a:pt x="891380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9E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16509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1" y="8890"/>
                </a:moveTo>
                <a:lnTo>
                  <a:pt x="4552594" y="0"/>
                </a:lnTo>
                <a:lnTo>
                  <a:pt x="0" y="0"/>
                </a:lnTo>
                <a:lnTo>
                  <a:pt x="0" y="8890"/>
                </a:lnTo>
                <a:lnTo>
                  <a:pt x="4588751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0" y="0"/>
                </a:lnTo>
                <a:lnTo>
                  <a:pt x="88897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8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0" y="17398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30064" y="10160"/>
                </a:moveTo>
                <a:lnTo>
                  <a:pt x="4588751" y="0"/>
                </a:lnTo>
                <a:lnTo>
                  <a:pt x="0" y="0"/>
                </a:lnTo>
                <a:lnTo>
                  <a:pt x="0" y="10160"/>
                </a:lnTo>
                <a:lnTo>
                  <a:pt x="4630064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89746" y="0"/>
                </a:lnTo>
                <a:lnTo>
                  <a:pt x="886226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7E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0" y="1828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66208" y="10160"/>
                </a:moveTo>
                <a:lnTo>
                  <a:pt x="4624895" y="0"/>
                </a:lnTo>
                <a:lnTo>
                  <a:pt x="0" y="0"/>
                </a:lnTo>
                <a:lnTo>
                  <a:pt x="0" y="10160"/>
                </a:lnTo>
                <a:lnTo>
                  <a:pt x="4666208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65692" y="0"/>
                </a:lnTo>
                <a:lnTo>
                  <a:pt x="8838209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6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0" y="19176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02353" y="10160"/>
                </a:moveTo>
                <a:lnTo>
                  <a:pt x="4661039" y="0"/>
                </a:lnTo>
                <a:lnTo>
                  <a:pt x="0" y="0"/>
                </a:lnTo>
                <a:lnTo>
                  <a:pt x="0" y="10160"/>
                </a:lnTo>
                <a:lnTo>
                  <a:pt x="4702353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41638" y="0"/>
                </a:lnTo>
                <a:lnTo>
                  <a:pt x="8814156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5E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0" y="20065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738509" y="10160"/>
                </a:moveTo>
                <a:lnTo>
                  <a:pt x="4697196" y="0"/>
                </a:lnTo>
                <a:lnTo>
                  <a:pt x="0" y="0"/>
                </a:lnTo>
                <a:lnTo>
                  <a:pt x="0" y="10160"/>
                </a:lnTo>
                <a:lnTo>
                  <a:pt x="4738509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7" y="0"/>
                </a:lnTo>
                <a:lnTo>
                  <a:pt x="879010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4E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0" y="21081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54" y="8890"/>
                </a:moveTo>
                <a:lnTo>
                  <a:pt x="4738509" y="0"/>
                </a:lnTo>
                <a:lnTo>
                  <a:pt x="0" y="0"/>
                </a:lnTo>
                <a:lnTo>
                  <a:pt x="0" y="8890"/>
                </a:lnTo>
                <a:lnTo>
                  <a:pt x="4774654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02" y="0"/>
                </a:lnTo>
                <a:lnTo>
                  <a:pt x="876606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3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2197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15967" y="10160"/>
                </a:moveTo>
                <a:lnTo>
                  <a:pt x="4774654" y="0"/>
                </a:lnTo>
                <a:lnTo>
                  <a:pt x="0" y="0"/>
                </a:lnTo>
                <a:lnTo>
                  <a:pt x="0" y="10160"/>
                </a:lnTo>
                <a:lnTo>
                  <a:pt x="481596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62619" y="0"/>
                </a:lnTo>
                <a:lnTo>
                  <a:pt x="8762619" y="2540"/>
                </a:lnTo>
                <a:lnTo>
                  <a:pt x="8747277" y="2540"/>
                </a:lnTo>
                <a:lnTo>
                  <a:pt x="8747277" y="10160"/>
                </a:lnTo>
                <a:lnTo>
                  <a:pt x="9144000" y="10160"/>
                </a:lnTo>
                <a:lnTo>
                  <a:pt x="9144000" y="254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2E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2285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52111" y="10160"/>
                </a:moveTo>
                <a:lnTo>
                  <a:pt x="4810798" y="0"/>
                </a:lnTo>
                <a:lnTo>
                  <a:pt x="0" y="0"/>
                </a:lnTo>
                <a:lnTo>
                  <a:pt x="0" y="10160"/>
                </a:lnTo>
                <a:lnTo>
                  <a:pt x="4852111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739340" y="0"/>
                </a:lnTo>
                <a:lnTo>
                  <a:pt x="870759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1E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0" y="23750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8268" y="10147"/>
                </a:moveTo>
                <a:lnTo>
                  <a:pt x="4846955" y="0"/>
                </a:lnTo>
                <a:lnTo>
                  <a:pt x="0" y="0"/>
                </a:lnTo>
                <a:lnTo>
                  <a:pt x="0" y="10147"/>
                </a:lnTo>
                <a:lnTo>
                  <a:pt x="4888268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711552" y="0"/>
                </a:lnTo>
                <a:lnTo>
                  <a:pt x="867981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D0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0" y="24637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4924412" y="10172"/>
                </a:moveTo>
                <a:lnTo>
                  <a:pt x="4883099" y="0"/>
                </a:lnTo>
                <a:lnTo>
                  <a:pt x="0" y="0"/>
                </a:lnTo>
                <a:lnTo>
                  <a:pt x="0" y="10172"/>
                </a:lnTo>
                <a:lnTo>
                  <a:pt x="492441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83777" y="0"/>
                </a:lnTo>
                <a:lnTo>
                  <a:pt x="8652027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FE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0" y="256552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8877"/>
                </a:moveTo>
                <a:lnTo>
                  <a:pt x="4924412" y="0"/>
                </a:lnTo>
                <a:lnTo>
                  <a:pt x="0" y="0"/>
                </a:lnTo>
                <a:lnTo>
                  <a:pt x="0" y="8877"/>
                </a:lnTo>
                <a:lnTo>
                  <a:pt x="4960569" y="8877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27" y="0"/>
                </a:lnTo>
                <a:lnTo>
                  <a:pt x="8624252" y="8877"/>
                </a:lnTo>
                <a:lnTo>
                  <a:pt x="9144000" y="887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EE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0" y="2654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5001882" y="10172"/>
                </a:moveTo>
                <a:lnTo>
                  <a:pt x="4960569" y="0"/>
                </a:lnTo>
                <a:lnTo>
                  <a:pt x="0" y="0"/>
                </a:lnTo>
                <a:lnTo>
                  <a:pt x="0" y="10172"/>
                </a:lnTo>
                <a:lnTo>
                  <a:pt x="5001882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624240" y="0"/>
                </a:lnTo>
                <a:lnTo>
                  <a:pt x="8592490" y="10172"/>
                </a:lnTo>
                <a:lnTo>
                  <a:pt x="9144000" y="101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D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0" y="27431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38026" y="10160"/>
                </a:moveTo>
                <a:lnTo>
                  <a:pt x="4996713" y="0"/>
                </a:lnTo>
                <a:lnTo>
                  <a:pt x="0" y="0"/>
                </a:lnTo>
                <a:lnTo>
                  <a:pt x="0" y="10160"/>
                </a:lnTo>
                <a:lnTo>
                  <a:pt x="5038026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96465" y="0"/>
                </a:lnTo>
                <a:lnTo>
                  <a:pt x="8564715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0" y="28320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74170" y="10160"/>
                </a:moveTo>
                <a:lnTo>
                  <a:pt x="5032857" y="0"/>
                </a:lnTo>
                <a:lnTo>
                  <a:pt x="0" y="0"/>
                </a:lnTo>
                <a:lnTo>
                  <a:pt x="0" y="10160"/>
                </a:lnTo>
                <a:lnTo>
                  <a:pt x="5074170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68690" y="0"/>
                </a:lnTo>
                <a:lnTo>
                  <a:pt x="8536927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C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0" y="29209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110327" y="10160"/>
                </a:moveTo>
                <a:lnTo>
                  <a:pt x="5069014" y="0"/>
                </a:lnTo>
                <a:lnTo>
                  <a:pt x="0" y="0"/>
                </a:lnTo>
                <a:lnTo>
                  <a:pt x="0" y="10160"/>
                </a:lnTo>
                <a:lnTo>
                  <a:pt x="5110327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2" y="0"/>
                </a:lnTo>
                <a:lnTo>
                  <a:pt x="850915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46472" y="8890"/>
                </a:moveTo>
                <a:lnTo>
                  <a:pt x="5110327" y="0"/>
                </a:lnTo>
                <a:lnTo>
                  <a:pt x="0" y="0"/>
                </a:lnTo>
                <a:lnTo>
                  <a:pt x="0" y="8890"/>
                </a:lnTo>
                <a:lnTo>
                  <a:pt x="5146472" y="889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7171" y="0"/>
                </a:lnTo>
                <a:lnTo>
                  <a:pt x="8507171" y="1270"/>
                </a:lnTo>
                <a:lnTo>
                  <a:pt x="8491842" y="1270"/>
                </a:lnTo>
                <a:lnTo>
                  <a:pt x="8491842" y="8890"/>
                </a:lnTo>
                <a:lnTo>
                  <a:pt x="9144000" y="8890"/>
                </a:lnTo>
                <a:lnTo>
                  <a:pt x="9144000" y="127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9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0" y="31114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352040" y="0"/>
                </a:moveTo>
                <a:lnTo>
                  <a:pt x="0" y="0"/>
                </a:lnTo>
                <a:lnTo>
                  <a:pt x="0" y="10160"/>
                </a:lnTo>
                <a:lnTo>
                  <a:pt x="2175040" y="10160"/>
                </a:lnTo>
                <a:lnTo>
                  <a:pt x="2352040" y="0"/>
                </a:lnTo>
                <a:close/>
              </a:path>
              <a:path w="9144000" h="10160">
                <a:moveTo>
                  <a:pt x="5187785" y="10160"/>
                </a:moveTo>
                <a:lnTo>
                  <a:pt x="5146472" y="0"/>
                </a:lnTo>
                <a:lnTo>
                  <a:pt x="2824480" y="0"/>
                </a:lnTo>
                <a:lnTo>
                  <a:pt x="2986278" y="10160"/>
                </a:lnTo>
                <a:lnTo>
                  <a:pt x="5187785" y="1016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78507" y="0"/>
                </a:lnTo>
                <a:lnTo>
                  <a:pt x="8442960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8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320052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197163" y="0"/>
                </a:moveTo>
                <a:lnTo>
                  <a:pt x="0" y="0"/>
                </a:lnTo>
                <a:lnTo>
                  <a:pt x="0" y="10147"/>
                </a:lnTo>
                <a:lnTo>
                  <a:pt x="2020163" y="10147"/>
                </a:lnTo>
                <a:lnTo>
                  <a:pt x="2197163" y="0"/>
                </a:lnTo>
                <a:close/>
              </a:path>
              <a:path w="9144000" h="10160">
                <a:moveTo>
                  <a:pt x="5223929" y="10147"/>
                </a:moveTo>
                <a:lnTo>
                  <a:pt x="5182616" y="0"/>
                </a:lnTo>
                <a:lnTo>
                  <a:pt x="2966059" y="0"/>
                </a:lnTo>
                <a:lnTo>
                  <a:pt x="3127857" y="10147"/>
                </a:lnTo>
                <a:lnTo>
                  <a:pt x="5223929" y="10147"/>
                </a:lnTo>
                <a:close/>
              </a:path>
              <a:path w="9144000" h="10160">
                <a:moveTo>
                  <a:pt x="9144000" y="0"/>
                </a:moveTo>
                <a:lnTo>
                  <a:pt x="8447392" y="0"/>
                </a:lnTo>
                <a:lnTo>
                  <a:pt x="8411845" y="10147"/>
                </a:lnTo>
                <a:lnTo>
                  <a:pt x="9144000" y="10147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7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0" y="328929"/>
            <a:ext cx="9144000" cy="10795"/>
          </a:xfrm>
          <a:custGeom>
            <a:avLst/>
            <a:gdLst/>
            <a:ahLst/>
            <a:cxnLst/>
            <a:rect l="l" t="t" r="r" b="b"/>
            <a:pathLst>
              <a:path w="9144000" h="10795">
                <a:moveTo>
                  <a:pt x="198697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918627" y="10160"/>
                </a:lnTo>
                <a:lnTo>
                  <a:pt x="1918627" y="6350"/>
                </a:lnTo>
                <a:lnTo>
                  <a:pt x="1986978" y="6350"/>
                </a:lnTo>
                <a:lnTo>
                  <a:pt x="1986978" y="0"/>
                </a:lnTo>
                <a:close/>
              </a:path>
              <a:path w="9144000" h="10795">
                <a:moveTo>
                  <a:pt x="5260086" y="10172"/>
                </a:moveTo>
                <a:lnTo>
                  <a:pt x="5218773" y="0"/>
                </a:lnTo>
                <a:lnTo>
                  <a:pt x="3107639" y="0"/>
                </a:lnTo>
                <a:lnTo>
                  <a:pt x="3269450" y="10172"/>
                </a:lnTo>
                <a:lnTo>
                  <a:pt x="5260086" y="10172"/>
                </a:lnTo>
                <a:close/>
              </a:path>
              <a:path w="9144000" h="10795">
                <a:moveTo>
                  <a:pt x="9144000" y="0"/>
                </a:moveTo>
                <a:lnTo>
                  <a:pt x="8409622" y="0"/>
                </a:lnTo>
                <a:lnTo>
                  <a:pt x="8409622" y="3810"/>
                </a:lnTo>
                <a:lnTo>
                  <a:pt x="8391842" y="3810"/>
                </a:lnTo>
                <a:lnTo>
                  <a:pt x="8391842" y="10160"/>
                </a:lnTo>
                <a:lnTo>
                  <a:pt x="9136761" y="10160"/>
                </a:lnTo>
                <a:lnTo>
                  <a:pt x="9136761" y="3810"/>
                </a:lnTo>
                <a:lnTo>
                  <a:pt x="9144000" y="38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C6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C5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89" y="0"/>
                </a:moveTo>
                <a:lnTo>
                  <a:pt x="0" y="0"/>
                </a:lnTo>
                <a:lnTo>
                  <a:pt x="0" y="8890"/>
                </a:lnTo>
                <a:lnTo>
                  <a:pt x="1783969" y="8890"/>
                </a:lnTo>
                <a:lnTo>
                  <a:pt x="1844789" y="0"/>
                </a:lnTo>
                <a:close/>
              </a:path>
              <a:path w="9102725" h="8889">
                <a:moveTo>
                  <a:pt x="5345023" y="8890"/>
                </a:moveTo>
                <a:lnTo>
                  <a:pt x="5300827" y="0"/>
                </a:lnTo>
                <a:lnTo>
                  <a:pt x="3392995" y="0"/>
                </a:lnTo>
                <a:lnTo>
                  <a:pt x="3471494" y="8890"/>
                </a:lnTo>
                <a:lnTo>
                  <a:pt x="5345023" y="889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02" y="0"/>
                </a:lnTo>
                <a:lnTo>
                  <a:pt x="8318487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C4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356869"/>
            <a:ext cx="9065260" cy="10160"/>
          </a:xfrm>
          <a:custGeom>
            <a:avLst/>
            <a:gdLst/>
            <a:ahLst/>
            <a:cxnLst/>
            <a:rect l="l" t="t" r="r" b="b"/>
            <a:pathLst>
              <a:path w="9065260" h="10160">
                <a:moveTo>
                  <a:pt x="1783969" y="0"/>
                </a:moveTo>
                <a:lnTo>
                  <a:pt x="0" y="0"/>
                </a:lnTo>
                <a:lnTo>
                  <a:pt x="0" y="10160"/>
                </a:lnTo>
                <a:lnTo>
                  <a:pt x="1714461" y="10160"/>
                </a:lnTo>
                <a:lnTo>
                  <a:pt x="1783969" y="0"/>
                </a:lnTo>
                <a:close/>
              </a:path>
              <a:path w="9065260" h="10160">
                <a:moveTo>
                  <a:pt x="5395531" y="10160"/>
                </a:moveTo>
                <a:lnTo>
                  <a:pt x="5345023" y="0"/>
                </a:lnTo>
                <a:lnTo>
                  <a:pt x="3471494" y="0"/>
                </a:lnTo>
                <a:lnTo>
                  <a:pt x="3561207" y="10160"/>
                </a:lnTo>
                <a:lnTo>
                  <a:pt x="5395531" y="10160"/>
                </a:lnTo>
                <a:close/>
              </a:path>
              <a:path w="9065260" h="10160">
                <a:moveTo>
                  <a:pt x="9065095" y="0"/>
                </a:moveTo>
                <a:lnTo>
                  <a:pt x="8302942" y="0"/>
                </a:lnTo>
                <a:lnTo>
                  <a:pt x="8302942" y="8890"/>
                </a:lnTo>
                <a:lnTo>
                  <a:pt x="8285162" y="8890"/>
                </a:lnTo>
                <a:lnTo>
                  <a:pt x="8285162" y="10160"/>
                </a:lnTo>
                <a:lnTo>
                  <a:pt x="9050401" y="10160"/>
                </a:lnTo>
                <a:lnTo>
                  <a:pt x="9050401" y="8890"/>
                </a:lnTo>
                <a:lnTo>
                  <a:pt x="9065095" y="8890"/>
                </a:lnTo>
                <a:lnTo>
                  <a:pt x="9065095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365759"/>
            <a:ext cx="9052560" cy="10160"/>
          </a:xfrm>
          <a:custGeom>
            <a:avLst/>
            <a:gdLst/>
            <a:ahLst/>
            <a:cxnLst/>
            <a:rect l="l" t="t" r="r" b="b"/>
            <a:pathLst>
              <a:path w="9052560" h="10160">
                <a:moveTo>
                  <a:pt x="1723148" y="0"/>
                </a:moveTo>
                <a:lnTo>
                  <a:pt x="0" y="0"/>
                </a:lnTo>
                <a:lnTo>
                  <a:pt x="0" y="10160"/>
                </a:lnTo>
                <a:lnTo>
                  <a:pt x="1653654" y="10160"/>
                </a:lnTo>
                <a:lnTo>
                  <a:pt x="1723148" y="0"/>
                </a:lnTo>
                <a:close/>
              </a:path>
              <a:path w="9052560" h="10160">
                <a:moveTo>
                  <a:pt x="5439727" y="10160"/>
                </a:moveTo>
                <a:lnTo>
                  <a:pt x="5389219" y="0"/>
                </a:lnTo>
                <a:lnTo>
                  <a:pt x="3549993" y="0"/>
                </a:lnTo>
                <a:lnTo>
                  <a:pt x="3639693" y="10160"/>
                </a:lnTo>
                <a:lnTo>
                  <a:pt x="5439727" y="10160"/>
                </a:lnTo>
                <a:close/>
              </a:path>
              <a:path w="9052560" h="10160">
                <a:moveTo>
                  <a:pt x="9052560" y="0"/>
                </a:moveTo>
                <a:lnTo>
                  <a:pt x="8287372" y="0"/>
                </a:lnTo>
                <a:lnTo>
                  <a:pt x="8251812" y="10160"/>
                </a:lnTo>
                <a:lnTo>
                  <a:pt x="9018003" y="10160"/>
                </a:lnTo>
                <a:lnTo>
                  <a:pt x="9052560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374649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1" y="0"/>
                </a:moveTo>
                <a:lnTo>
                  <a:pt x="0" y="0"/>
                </a:lnTo>
                <a:lnTo>
                  <a:pt x="0" y="10160"/>
                </a:lnTo>
                <a:lnTo>
                  <a:pt x="1592834" y="10160"/>
                </a:lnTo>
                <a:lnTo>
                  <a:pt x="1662341" y="0"/>
                </a:lnTo>
                <a:close/>
              </a:path>
              <a:path w="9022715" h="10160">
                <a:moveTo>
                  <a:pt x="5483923" y="10160"/>
                </a:moveTo>
                <a:lnTo>
                  <a:pt x="5433415" y="0"/>
                </a:lnTo>
                <a:lnTo>
                  <a:pt x="3628479" y="0"/>
                </a:lnTo>
                <a:lnTo>
                  <a:pt x="3718191" y="10160"/>
                </a:lnTo>
                <a:lnTo>
                  <a:pt x="5483923" y="1016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57" y="0"/>
                </a:lnTo>
                <a:lnTo>
                  <a:pt x="8220710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C1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71117" y="0"/>
                </a:moveTo>
                <a:lnTo>
                  <a:pt x="0" y="0"/>
                </a:lnTo>
                <a:lnTo>
                  <a:pt x="0" y="6350"/>
                </a:lnTo>
                <a:lnTo>
                  <a:pt x="0" y="8890"/>
                </a:lnTo>
                <a:lnTo>
                  <a:pt x="1543977" y="8890"/>
                </a:lnTo>
                <a:lnTo>
                  <a:pt x="1543977" y="6350"/>
                </a:lnTo>
                <a:lnTo>
                  <a:pt x="1571117" y="6350"/>
                </a:lnTo>
                <a:lnTo>
                  <a:pt x="1571117" y="0"/>
                </a:lnTo>
                <a:close/>
              </a:path>
              <a:path w="8987790" h="8889">
                <a:moveTo>
                  <a:pt x="5528119" y="8890"/>
                </a:moveTo>
                <a:lnTo>
                  <a:pt x="5483923" y="0"/>
                </a:lnTo>
                <a:lnTo>
                  <a:pt x="3718191" y="0"/>
                </a:lnTo>
                <a:lnTo>
                  <a:pt x="3796690" y="8890"/>
                </a:lnTo>
                <a:lnTo>
                  <a:pt x="5528119" y="889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697" y="0"/>
                </a:lnTo>
                <a:lnTo>
                  <a:pt x="8182965" y="8890"/>
                </a:lnTo>
                <a:lnTo>
                  <a:pt x="8957564" y="8890"/>
                </a:lnTo>
                <a:lnTo>
                  <a:pt x="898779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393699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54" y="0"/>
                </a:moveTo>
                <a:lnTo>
                  <a:pt x="0" y="0"/>
                </a:lnTo>
                <a:lnTo>
                  <a:pt x="0" y="8890"/>
                </a:lnTo>
                <a:lnTo>
                  <a:pt x="1500632" y="8890"/>
                </a:lnTo>
                <a:lnTo>
                  <a:pt x="1538554" y="0"/>
                </a:lnTo>
                <a:close/>
              </a:path>
              <a:path w="8957945" h="8889">
                <a:moveTo>
                  <a:pt x="5572315" y="8890"/>
                </a:moveTo>
                <a:lnTo>
                  <a:pt x="5528119" y="0"/>
                </a:lnTo>
                <a:lnTo>
                  <a:pt x="3796690" y="0"/>
                </a:lnTo>
                <a:lnTo>
                  <a:pt x="3875176" y="8890"/>
                </a:lnTo>
                <a:lnTo>
                  <a:pt x="5572315" y="889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5" y="0"/>
                </a:lnTo>
                <a:lnTo>
                  <a:pt x="8145221" y="8890"/>
                </a:lnTo>
                <a:lnTo>
                  <a:pt x="8927338" y="8890"/>
                </a:lnTo>
                <a:lnTo>
                  <a:pt x="8957564" y="0"/>
                </a:lnTo>
                <a:close/>
              </a:path>
            </a:pathLst>
          </a:custGeom>
          <a:solidFill>
            <a:srgbClr val="00BF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0" y="402589"/>
            <a:ext cx="8927465" cy="10160"/>
          </a:xfrm>
          <a:custGeom>
            <a:avLst/>
            <a:gdLst/>
            <a:ahLst/>
            <a:cxnLst/>
            <a:rect l="l" t="t" r="r" b="b"/>
            <a:pathLst>
              <a:path w="8927465" h="10159">
                <a:moveTo>
                  <a:pt x="1500632" y="0"/>
                </a:moveTo>
                <a:lnTo>
                  <a:pt x="0" y="0"/>
                </a:lnTo>
                <a:lnTo>
                  <a:pt x="0" y="10160"/>
                </a:lnTo>
                <a:lnTo>
                  <a:pt x="1457299" y="10160"/>
                </a:lnTo>
                <a:lnTo>
                  <a:pt x="1500632" y="0"/>
                </a:lnTo>
                <a:close/>
              </a:path>
              <a:path w="8927465" h="10159">
                <a:moveTo>
                  <a:pt x="5622823" y="10160"/>
                </a:moveTo>
                <a:lnTo>
                  <a:pt x="5572315" y="0"/>
                </a:lnTo>
                <a:lnTo>
                  <a:pt x="3875176" y="0"/>
                </a:lnTo>
                <a:lnTo>
                  <a:pt x="3964889" y="10160"/>
                </a:lnTo>
                <a:lnTo>
                  <a:pt x="5622823" y="10160"/>
                </a:lnTo>
                <a:close/>
              </a:path>
              <a:path w="8927465" h="10159">
                <a:moveTo>
                  <a:pt x="8927338" y="0"/>
                </a:moveTo>
                <a:lnTo>
                  <a:pt x="8145221" y="0"/>
                </a:lnTo>
                <a:lnTo>
                  <a:pt x="8102079" y="10160"/>
                </a:lnTo>
                <a:lnTo>
                  <a:pt x="8892794" y="10160"/>
                </a:lnTo>
                <a:lnTo>
                  <a:pt x="8927338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411479"/>
            <a:ext cx="8888730" cy="10160"/>
          </a:xfrm>
          <a:custGeom>
            <a:avLst/>
            <a:gdLst/>
            <a:ahLst/>
            <a:cxnLst/>
            <a:rect l="l" t="t" r="r" b="b"/>
            <a:pathLst>
              <a:path w="8888730" h="10159">
                <a:moveTo>
                  <a:pt x="1462722" y="0"/>
                </a:moveTo>
                <a:lnTo>
                  <a:pt x="0" y="0"/>
                </a:lnTo>
                <a:lnTo>
                  <a:pt x="0" y="10160"/>
                </a:lnTo>
                <a:lnTo>
                  <a:pt x="1419377" y="10160"/>
                </a:lnTo>
                <a:lnTo>
                  <a:pt x="1462722" y="0"/>
                </a:lnTo>
                <a:close/>
              </a:path>
              <a:path w="8888730" h="10159">
                <a:moveTo>
                  <a:pt x="5667019" y="10160"/>
                </a:moveTo>
                <a:lnTo>
                  <a:pt x="5616511" y="0"/>
                </a:lnTo>
                <a:lnTo>
                  <a:pt x="3953675" y="0"/>
                </a:lnTo>
                <a:lnTo>
                  <a:pt x="4043375" y="10160"/>
                </a:lnTo>
                <a:lnTo>
                  <a:pt x="5667019" y="10160"/>
                </a:lnTo>
                <a:close/>
              </a:path>
              <a:path w="8888730" h="10159">
                <a:moveTo>
                  <a:pt x="8888476" y="0"/>
                </a:moveTo>
                <a:lnTo>
                  <a:pt x="8096694" y="0"/>
                </a:lnTo>
                <a:lnTo>
                  <a:pt x="8096694" y="5080"/>
                </a:lnTo>
                <a:lnTo>
                  <a:pt x="8075117" y="5080"/>
                </a:lnTo>
                <a:lnTo>
                  <a:pt x="8075117" y="10160"/>
                </a:lnTo>
                <a:lnTo>
                  <a:pt x="8869502" y="10160"/>
                </a:lnTo>
                <a:lnTo>
                  <a:pt x="8869502" y="5080"/>
                </a:lnTo>
                <a:lnTo>
                  <a:pt x="8888476" y="5080"/>
                </a:lnTo>
                <a:lnTo>
                  <a:pt x="8888476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0" y="0"/>
                </a:moveTo>
                <a:lnTo>
                  <a:pt x="0" y="0"/>
                </a:lnTo>
                <a:lnTo>
                  <a:pt x="0" y="10160"/>
                </a:lnTo>
                <a:lnTo>
                  <a:pt x="1381455" y="10160"/>
                </a:lnTo>
                <a:lnTo>
                  <a:pt x="1424800" y="0"/>
                </a:lnTo>
                <a:close/>
              </a:path>
              <a:path w="8864600" h="10159">
                <a:moveTo>
                  <a:pt x="5711215" y="10160"/>
                </a:moveTo>
                <a:lnTo>
                  <a:pt x="5660707" y="0"/>
                </a:lnTo>
                <a:lnTo>
                  <a:pt x="4032173" y="0"/>
                </a:lnTo>
                <a:lnTo>
                  <a:pt x="4121874" y="10160"/>
                </a:lnTo>
                <a:lnTo>
                  <a:pt x="5711215" y="10160"/>
                </a:lnTo>
                <a:close/>
              </a:path>
              <a:path w="8864600" h="10159">
                <a:moveTo>
                  <a:pt x="8864346" y="0"/>
                </a:moveTo>
                <a:lnTo>
                  <a:pt x="8069732" y="0"/>
                </a:lnTo>
                <a:lnTo>
                  <a:pt x="8026590" y="10160"/>
                </a:lnTo>
                <a:lnTo>
                  <a:pt x="8823046" y="10160"/>
                </a:lnTo>
                <a:lnTo>
                  <a:pt x="8864346" y="0"/>
                </a:lnTo>
                <a:close/>
              </a:path>
            </a:pathLst>
          </a:custGeom>
          <a:solidFill>
            <a:srgbClr val="00BC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0" y="430529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55" y="0"/>
                </a:moveTo>
                <a:lnTo>
                  <a:pt x="0" y="0"/>
                </a:lnTo>
                <a:lnTo>
                  <a:pt x="0" y="8890"/>
                </a:lnTo>
                <a:lnTo>
                  <a:pt x="1343533" y="8890"/>
                </a:lnTo>
                <a:lnTo>
                  <a:pt x="1381455" y="0"/>
                </a:lnTo>
                <a:close/>
              </a:path>
              <a:path w="8823325" h="8890">
                <a:moveTo>
                  <a:pt x="5740006" y="1270"/>
                </a:moveTo>
                <a:lnTo>
                  <a:pt x="5714377" y="1270"/>
                </a:lnTo>
                <a:lnTo>
                  <a:pt x="5714377" y="0"/>
                </a:lnTo>
                <a:lnTo>
                  <a:pt x="4127487" y="0"/>
                </a:lnTo>
                <a:lnTo>
                  <a:pt x="4127487" y="1270"/>
                </a:lnTo>
                <a:lnTo>
                  <a:pt x="4166730" y="1270"/>
                </a:lnTo>
                <a:lnTo>
                  <a:pt x="4166730" y="8890"/>
                </a:lnTo>
                <a:lnTo>
                  <a:pt x="5740006" y="8890"/>
                </a:lnTo>
                <a:lnTo>
                  <a:pt x="5740006" y="1270"/>
                </a:lnTo>
                <a:close/>
              </a:path>
              <a:path w="8823325" h="8890">
                <a:moveTo>
                  <a:pt x="8823046" y="0"/>
                </a:moveTo>
                <a:lnTo>
                  <a:pt x="8026590" y="0"/>
                </a:lnTo>
                <a:lnTo>
                  <a:pt x="7988846" y="8890"/>
                </a:lnTo>
                <a:lnTo>
                  <a:pt x="8786901" y="8890"/>
                </a:lnTo>
                <a:lnTo>
                  <a:pt x="8823046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0" y="439419"/>
            <a:ext cx="8787130" cy="10160"/>
          </a:xfrm>
          <a:custGeom>
            <a:avLst/>
            <a:gdLst/>
            <a:ahLst/>
            <a:cxnLst/>
            <a:rect l="l" t="t" r="r" b="b"/>
            <a:pathLst>
              <a:path w="8787130" h="10159">
                <a:moveTo>
                  <a:pt x="1343533" y="0"/>
                </a:moveTo>
                <a:lnTo>
                  <a:pt x="0" y="0"/>
                </a:lnTo>
                <a:lnTo>
                  <a:pt x="0" y="10160"/>
                </a:lnTo>
                <a:lnTo>
                  <a:pt x="1300200" y="10160"/>
                </a:lnTo>
                <a:lnTo>
                  <a:pt x="1343533" y="0"/>
                </a:lnTo>
                <a:close/>
              </a:path>
              <a:path w="8787130" h="10159">
                <a:moveTo>
                  <a:pt x="5822404" y="10160"/>
                </a:moveTo>
                <a:lnTo>
                  <a:pt x="5762472" y="0"/>
                </a:lnTo>
                <a:lnTo>
                  <a:pt x="4200372" y="0"/>
                </a:lnTo>
                <a:lnTo>
                  <a:pt x="4290072" y="10160"/>
                </a:lnTo>
                <a:lnTo>
                  <a:pt x="5822404" y="10160"/>
                </a:lnTo>
                <a:close/>
              </a:path>
              <a:path w="8787130" h="10159">
                <a:moveTo>
                  <a:pt x="8786901" y="0"/>
                </a:moveTo>
                <a:lnTo>
                  <a:pt x="7988846" y="0"/>
                </a:lnTo>
                <a:lnTo>
                  <a:pt x="7945717" y="10160"/>
                </a:lnTo>
                <a:lnTo>
                  <a:pt x="8745601" y="10160"/>
                </a:lnTo>
                <a:lnTo>
                  <a:pt x="8786901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448309"/>
            <a:ext cx="8733155" cy="10160"/>
          </a:xfrm>
          <a:custGeom>
            <a:avLst/>
            <a:gdLst/>
            <a:ahLst/>
            <a:cxnLst/>
            <a:rect l="l" t="t" r="r" b="b"/>
            <a:pathLst>
              <a:path w="8733155" h="10159">
                <a:moveTo>
                  <a:pt x="1305610" y="0"/>
                </a:moveTo>
                <a:lnTo>
                  <a:pt x="0" y="0"/>
                </a:lnTo>
                <a:lnTo>
                  <a:pt x="0" y="10160"/>
                </a:lnTo>
                <a:lnTo>
                  <a:pt x="1262278" y="10160"/>
                </a:lnTo>
                <a:lnTo>
                  <a:pt x="1305610" y="0"/>
                </a:lnTo>
                <a:close/>
              </a:path>
              <a:path w="8733155" h="10159">
                <a:moveTo>
                  <a:pt x="5874842" y="10160"/>
                </a:moveTo>
                <a:lnTo>
                  <a:pt x="5814911" y="0"/>
                </a:lnTo>
                <a:lnTo>
                  <a:pt x="4278858" y="0"/>
                </a:lnTo>
                <a:lnTo>
                  <a:pt x="4368571" y="10160"/>
                </a:lnTo>
                <a:lnTo>
                  <a:pt x="5874842" y="10160"/>
                </a:lnTo>
                <a:close/>
              </a:path>
              <a:path w="8733155" h="10159">
                <a:moveTo>
                  <a:pt x="8732698" y="0"/>
                </a:moveTo>
                <a:lnTo>
                  <a:pt x="7932229" y="0"/>
                </a:lnTo>
                <a:lnTo>
                  <a:pt x="7932229" y="8890"/>
                </a:lnTo>
                <a:lnTo>
                  <a:pt x="7910068" y="8890"/>
                </a:lnTo>
                <a:lnTo>
                  <a:pt x="7910068" y="10160"/>
                </a:lnTo>
                <a:lnTo>
                  <a:pt x="8712048" y="10160"/>
                </a:lnTo>
                <a:lnTo>
                  <a:pt x="8712048" y="8890"/>
                </a:lnTo>
                <a:lnTo>
                  <a:pt x="8732698" y="8890"/>
                </a:lnTo>
                <a:lnTo>
                  <a:pt x="8732698" y="0"/>
                </a:lnTo>
                <a:close/>
              </a:path>
            </a:pathLst>
          </a:custGeom>
          <a:solidFill>
            <a:srgbClr val="00B9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0" y="457199"/>
            <a:ext cx="8714740" cy="10160"/>
          </a:xfrm>
          <a:custGeom>
            <a:avLst/>
            <a:gdLst/>
            <a:ahLst/>
            <a:cxnLst/>
            <a:rect l="l" t="t" r="r" b="b"/>
            <a:pathLst>
              <a:path w="8714740" h="10159">
                <a:moveTo>
                  <a:pt x="1267688" y="0"/>
                </a:moveTo>
                <a:lnTo>
                  <a:pt x="0" y="0"/>
                </a:lnTo>
                <a:lnTo>
                  <a:pt x="0" y="10160"/>
                </a:lnTo>
                <a:lnTo>
                  <a:pt x="1224356" y="10160"/>
                </a:lnTo>
                <a:lnTo>
                  <a:pt x="1267688" y="0"/>
                </a:lnTo>
                <a:close/>
              </a:path>
              <a:path w="8714740" h="10159">
                <a:moveTo>
                  <a:pt x="5927280" y="10160"/>
                </a:moveTo>
                <a:lnTo>
                  <a:pt x="5867349" y="0"/>
                </a:lnTo>
                <a:lnTo>
                  <a:pt x="4357357" y="0"/>
                </a:lnTo>
                <a:lnTo>
                  <a:pt x="4447070" y="10160"/>
                </a:lnTo>
                <a:lnTo>
                  <a:pt x="5927280" y="10160"/>
                </a:lnTo>
                <a:close/>
              </a:path>
              <a:path w="8714740" h="10159">
                <a:moveTo>
                  <a:pt x="8714626" y="0"/>
                </a:moveTo>
                <a:lnTo>
                  <a:pt x="7913370" y="0"/>
                </a:lnTo>
                <a:lnTo>
                  <a:pt x="7860703" y="10160"/>
                </a:lnTo>
                <a:lnTo>
                  <a:pt x="8673325" y="10160"/>
                </a:lnTo>
                <a:lnTo>
                  <a:pt x="8714626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0" y="466089"/>
            <a:ext cx="8660765" cy="10160"/>
          </a:xfrm>
          <a:custGeom>
            <a:avLst/>
            <a:gdLst/>
            <a:ahLst/>
            <a:cxnLst/>
            <a:rect l="l" t="t" r="r" b="b"/>
            <a:pathLst>
              <a:path w="8660765" h="10159">
                <a:moveTo>
                  <a:pt x="1216228" y="0"/>
                </a:moveTo>
                <a:lnTo>
                  <a:pt x="0" y="0"/>
                </a:lnTo>
                <a:lnTo>
                  <a:pt x="0" y="6350"/>
                </a:lnTo>
                <a:lnTo>
                  <a:pt x="0" y="10160"/>
                </a:lnTo>
                <a:lnTo>
                  <a:pt x="1196873" y="10160"/>
                </a:lnTo>
                <a:lnTo>
                  <a:pt x="1196873" y="6350"/>
                </a:lnTo>
                <a:lnTo>
                  <a:pt x="1216228" y="6350"/>
                </a:lnTo>
                <a:lnTo>
                  <a:pt x="1216228" y="0"/>
                </a:lnTo>
                <a:close/>
              </a:path>
              <a:path w="8660765" h="10159">
                <a:moveTo>
                  <a:pt x="5979719" y="10160"/>
                </a:moveTo>
                <a:lnTo>
                  <a:pt x="5919787" y="0"/>
                </a:lnTo>
                <a:lnTo>
                  <a:pt x="4435856" y="0"/>
                </a:lnTo>
                <a:lnTo>
                  <a:pt x="4525556" y="10160"/>
                </a:lnTo>
                <a:lnTo>
                  <a:pt x="5979719" y="10160"/>
                </a:lnTo>
                <a:close/>
              </a:path>
              <a:path w="8660765" h="10159">
                <a:moveTo>
                  <a:pt x="8660409" y="0"/>
                </a:moveTo>
                <a:lnTo>
                  <a:pt x="7844244" y="0"/>
                </a:lnTo>
                <a:lnTo>
                  <a:pt x="7844244" y="8890"/>
                </a:lnTo>
                <a:lnTo>
                  <a:pt x="7817904" y="8890"/>
                </a:lnTo>
                <a:lnTo>
                  <a:pt x="7817904" y="10160"/>
                </a:lnTo>
                <a:lnTo>
                  <a:pt x="8639365" y="10160"/>
                </a:lnTo>
                <a:lnTo>
                  <a:pt x="8639365" y="8890"/>
                </a:lnTo>
                <a:lnTo>
                  <a:pt x="8660409" y="8890"/>
                </a:lnTo>
                <a:lnTo>
                  <a:pt x="8660409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0" y="476249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56" y="0"/>
                </a:moveTo>
                <a:lnTo>
                  <a:pt x="0" y="0"/>
                </a:lnTo>
                <a:lnTo>
                  <a:pt x="0" y="8890"/>
                </a:lnTo>
                <a:lnTo>
                  <a:pt x="1163942" y="8890"/>
                </a:lnTo>
                <a:lnTo>
                  <a:pt x="1191056" y="0"/>
                </a:lnTo>
                <a:close/>
              </a:path>
              <a:path w="8636635" h="8890">
                <a:moveTo>
                  <a:pt x="6032144" y="8890"/>
                </a:moveTo>
                <a:lnTo>
                  <a:pt x="5979719" y="0"/>
                </a:lnTo>
                <a:lnTo>
                  <a:pt x="4525556" y="0"/>
                </a:lnTo>
                <a:lnTo>
                  <a:pt x="4604055" y="8890"/>
                </a:lnTo>
                <a:lnTo>
                  <a:pt x="6032144" y="8890"/>
                </a:lnTo>
                <a:close/>
              </a:path>
              <a:path w="8636635" h="8890">
                <a:moveTo>
                  <a:pt x="8636381" y="0"/>
                </a:moveTo>
                <a:lnTo>
                  <a:pt x="7814615" y="0"/>
                </a:lnTo>
                <a:lnTo>
                  <a:pt x="7768526" y="8890"/>
                </a:lnTo>
                <a:lnTo>
                  <a:pt x="8594649" y="8890"/>
                </a:lnTo>
                <a:lnTo>
                  <a:pt x="8636381" y="0"/>
                </a:lnTo>
                <a:close/>
              </a:path>
            </a:pathLst>
          </a:custGeom>
          <a:solidFill>
            <a:srgbClr val="00B6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0" y="485139"/>
            <a:ext cx="8594725" cy="10160"/>
          </a:xfrm>
          <a:custGeom>
            <a:avLst/>
            <a:gdLst/>
            <a:ahLst/>
            <a:cxnLst/>
            <a:rect l="l" t="t" r="r" b="b"/>
            <a:pathLst>
              <a:path w="8594725" h="10159">
                <a:moveTo>
                  <a:pt x="1163955" y="0"/>
                </a:moveTo>
                <a:lnTo>
                  <a:pt x="0" y="0"/>
                </a:lnTo>
                <a:lnTo>
                  <a:pt x="0" y="10160"/>
                </a:lnTo>
                <a:lnTo>
                  <a:pt x="1132954" y="10160"/>
                </a:lnTo>
                <a:lnTo>
                  <a:pt x="1163955" y="0"/>
                </a:lnTo>
                <a:close/>
              </a:path>
              <a:path w="8594725" h="10159">
                <a:moveTo>
                  <a:pt x="6092075" y="10160"/>
                </a:moveTo>
                <a:lnTo>
                  <a:pt x="6032144" y="0"/>
                </a:lnTo>
                <a:lnTo>
                  <a:pt x="4604055" y="0"/>
                </a:lnTo>
                <a:lnTo>
                  <a:pt x="4693767" y="10160"/>
                </a:lnTo>
                <a:lnTo>
                  <a:pt x="6092075" y="10160"/>
                </a:lnTo>
                <a:close/>
              </a:path>
              <a:path w="8594725" h="10159">
                <a:moveTo>
                  <a:pt x="8594649" y="0"/>
                </a:moveTo>
                <a:lnTo>
                  <a:pt x="7768526" y="0"/>
                </a:lnTo>
                <a:lnTo>
                  <a:pt x="7715859" y="10160"/>
                </a:lnTo>
                <a:lnTo>
                  <a:pt x="8546960" y="10160"/>
                </a:lnTo>
                <a:lnTo>
                  <a:pt x="8594649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494029"/>
            <a:ext cx="8553450" cy="10160"/>
          </a:xfrm>
          <a:custGeom>
            <a:avLst/>
            <a:gdLst/>
            <a:ahLst/>
            <a:cxnLst/>
            <a:rect l="l" t="t" r="r" b="b"/>
            <a:pathLst>
              <a:path w="8553450" h="10159">
                <a:moveTo>
                  <a:pt x="1136840" y="0"/>
                </a:moveTo>
                <a:lnTo>
                  <a:pt x="0" y="0"/>
                </a:lnTo>
                <a:lnTo>
                  <a:pt x="0" y="10160"/>
                </a:lnTo>
                <a:lnTo>
                  <a:pt x="1105839" y="10160"/>
                </a:lnTo>
                <a:lnTo>
                  <a:pt x="1136840" y="0"/>
                </a:lnTo>
                <a:close/>
              </a:path>
              <a:path w="8553450" h="10159">
                <a:moveTo>
                  <a:pt x="6144514" y="10160"/>
                </a:moveTo>
                <a:lnTo>
                  <a:pt x="6084582" y="0"/>
                </a:lnTo>
                <a:lnTo>
                  <a:pt x="4682553" y="0"/>
                </a:lnTo>
                <a:lnTo>
                  <a:pt x="4772253" y="10160"/>
                </a:lnTo>
                <a:lnTo>
                  <a:pt x="6144514" y="10160"/>
                </a:lnTo>
                <a:close/>
              </a:path>
              <a:path w="8553450" h="10159">
                <a:moveTo>
                  <a:pt x="8552929" y="0"/>
                </a:moveTo>
                <a:lnTo>
                  <a:pt x="7722451" y="0"/>
                </a:lnTo>
                <a:lnTo>
                  <a:pt x="7669784" y="10160"/>
                </a:lnTo>
                <a:lnTo>
                  <a:pt x="8505241" y="10160"/>
                </a:lnTo>
                <a:lnTo>
                  <a:pt x="8552929" y="0"/>
                </a:lnTo>
                <a:close/>
              </a:path>
            </a:pathLst>
          </a:custGeom>
          <a:solidFill>
            <a:srgbClr val="00B4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13" y="0"/>
                </a:moveTo>
                <a:lnTo>
                  <a:pt x="0" y="0"/>
                </a:lnTo>
                <a:lnTo>
                  <a:pt x="0" y="10160"/>
                </a:lnTo>
                <a:lnTo>
                  <a:pt x="1078725" y="10160"/>
                </a:lnTo>
                <a:lnTo>
                  <a:pt x="1109713" y="0"/>
                </a:lnTo>
                <a:close/>
              </a:path>
              <a:path w="8511540" h="10159">
                <a:moveTo>
                  <a:pt x="6186030" y="3810"/>
                </a:moveTo>
                <a:lnTo>
                  <a:pt x="6148260" y="3810"/>
                </a:lnTo>
                <a:lnTo>
                  <a:pt x="6148260" y="0"/>
                </a:lnTo>
                <a:lnTo>
                  <a:pt x="4777867" y="0"/>
                </a:lnTo>
                <a:lnTo>
                  <a:pt x="4777867" y="3810"/>
                </a:lnTo>
                <a:lnTo>
                  <a:pt x="4822710" y="3810"/>
                </a:lnTo>
                <a:lnTo>
                  <a:pt x="4822710" y="10160"/>
                </a:lnTo>
                <a:lnTo>
                  <a:pt x="6186030" y="10160"/>
                </a:lnTo>
                <a:lnTo>
                  <a:pt x="6186030" y="3810"/>
                </a:lnTo>
                <a:close/>
              </a:path>
              <a:path w="8511540" h="10159">
                <a:moveTo>
                  <a:pt x="8511197" y="0"/>
                </a:moveTo>
                <a:lnTo>
                  <a:pt x="7676362" y="0"/>
                </a:lnTo>
                <a:lnTo>
                  <a:pt x="7623696" y="10160"/>
                </a:lnTo>
                <a:lnTo>
                  <a:pt x="8463509" y="10160"/>
                </a:lnTo>
                <a:lnTo>
                  <a:pt x="851119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513079"/>
            <a:ext cx="8448675" cy="8890"/>
          </a:xfrm>
          <a:custGeom>
            <a:avLst/>
            <a:gdLst/>
            <a:ahLst/>
            <a:cxnLst/>
            <a:rect l="l" t="t" r="r" b="b"/>
            <a:pathLst>
              <a:path w="844867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10" y="8890"/>
                </a:lnTo>
                <a:lnTo>
                  <a:pt x="1078738" y="0"/>
                </a:lnTo>
                <a:close/>
              </a:path>
              <a:path w="8448675" h="8890">
                <a:moveTo>
                  <a:pt x="6286881" y="8890"/>
                </a:moveTo>
                <a:lnTo>
                  <a:pt x="6212573" y="0"/>
                </a:lnTo>
                <a:lnTo>
                  <a:pt x="4850752" y="0"/>
                </a:lnTo>
                <a:lnTo>
                  <a:pt x="4929238" y="8890"/>
                </a:lnTo>
                <a:lnTo>
                  <a:pt x="6286881" y="8890"/>
                </a:lnTo>
                <a:close/>
              </a:path>
              <a:path w="8448675" h="8890">
                <a:moveTo>
                  <a:pt x="8448599" y="0"/>
                </a:moveTo>
                <a:lnTo>
                  <a:pt x="7607236" y="0"/>
                </a:lnTo>
                <a:lnTo>
                  <a:pt x="7607236" y="6350"/>
                </a:lnTo>
                <a:lnTo>
                  <a:pt x="7580173" y="6350"/>
                </a:lnTo>
                <a:lnTo>
                  <a:pt x="7580173" y="8890"/>
                </a:lnTo>
                <a:lnTo>
                  <a:pt x="8427745" y="8890"/>
                </a:lnTo>
                <a:lnTo>
                  <a:pt x="8427745" y="6350"/>
                </a:lnTo>
                <a:lnTo>
                  <a:pt x="8448599" y="6350"/>
                </a:lnTo>
                <a:lnTo>
                  <a:pt x="8448599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10" y="0"/>
                </a:moveTo>
                <a:lnTo>
                  <a:pt x="0" y="0"/>
                </a:lnTo>
                <a:lnTo>
                  <a:pt x="0" y="8890"/>
                </a:lnTo>
                <a:lnTo>
                  <a:pt x="1024496" y="8890"/>
                </a:lnTo>
                <a:lnTo>
                  <a:pt x="1051610" y="0"/>
                </a:lnTo>
                <a:close/>
              </a:path>
              <a:path w="8422005" h="8890">
                <a:moveTo>
                  <a:pt x="6361201" y="8890"/>
                </a:moveTo>
                <a:lnTo>
                  <a:pt x="6286881" y="0"/>
                </a:lnTo>
                <a:lnTo>
                  <a:pt x="4929238" y="0"/>
                </a:lnTo>
                <a:lnTo>
                  <a:pt x="5007737" y="8890"/>
                </a:lnTo>
                <a:lnTo>
                  <a:pt x="6361201" y="8890"/>
                </a:lnTo>
                <a:close/>
              </a:path>
              <a:path w="8422005" h="8890">
                <a:moveTo>
                  <a:pt x="8421776" y="0"/>
                </a:moveTo>
                <a:lnTo>
                  <a:pt x="7569568" y="0"/>
                </a:lnTo>
                <a:lnTo>
                  <a:pt x="7495286" y="8890"/>
                </a:lnTo>
                <a:lnTo>
                  <a:pt x="8380044" y="8890"/>
                </a:lnTo>
                <a:lnTo>
                  <a:pt x="8421776" y="0"/>
                </a:lnTo>
                <a:close/>
              </a:path>
            </a:pathLst>
          </a:custGeom>
          <a:solidFill>
            <a:srgbClr val="00B1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0" y="530859"/>
            <a:ext cx="8365490" cy="10160"/>
          </a:xfrm>
          <a:custGeom>
            <a:avLst/>
            <a:gdLst/>
            <a:ahLst/>
            <a:cxnLst/>
            <a:rect l="l" t="t" r="r" b="b"/>
            <a:pathLst>
              <a:path w="8365490" h="10159">
                <a:moveTo>
                  <a:pt x="1024496" y="0"/>
                </a:moveTo>
                <a:lnTo>
                  <a:pt x="0" y="0"/>
                </a:lnTo>
                <a:lnTo>
                  <a:pt x="0" y="10160"/>
                </a:lnTo>
                <a:lnTo>
                  <a:pt x="993508" y="10160"/>
                </a:lnTo>
                <a:lnTo>
                  <a:pt x="1024496" y="0"/>
                </a:lnTo>
                <a:close/>
              </a:path>
              <a:path w="8365490" h="10159">
                <a:moveTo>
                  <a:pt x="6446126" y="10160"/>
                </a:moveTo>
                <a:lnTo>
                  <a:pt x="6361201" y="0"/>
                </a:lnTo>
                <a:lnTo>
                  <a:pt x="5007737" y="0"/>
                </a:lnTo>
                <a:lnTo>
                  <a:pt x="5097450" y="10160"/>
                </a:lnTo>
                <a:lnTo>
                  <a:pt x="6446126" y="10160"/>
                </a:lnTo>
                <a:close/>
              </a:path>
              <a:path w="8365490" h="10159">
                <a:moveTo>
                  <a:pt x="8365147" y="0"/>
                </a:moveTo>
                <a:lnTo>
                  <a:pt x="7468756" y="0"/>
                </a:lnTo>
                <a:lnTo>
                  <a:pt x="7468756" y="6350"/>
                </a:lnTo>
                <a:lnTo>
                  <a:pt x="7426325" y="6350"/>
                </a:lnTo>
                <a:lnTo>
                  <a:pt x="7426325" y="10160"/>
                </a:lnTo>
                <a:lnTo>
                  <a:pt x="8339264" y="10160"/>
                </a:lnTo>
                <a:lnTo>
                  <a:pt x="8339264" y="6350"/>
                </a:lnTo>
                <a:lnTo>
                  <a:pt x="8365147" y="6350"/>
                </a:lnTo>
                <a:lnTo>
                  <a:pt x="8365147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0" y="539749"/>
            <a:ext cx="8335645" cy="10160"/>
          </a:xfrm>
          <a:custGeom>
            <a:avLst/>
            <a:gdLst/>
            <a:ahLst/>
            <a:cxnLst/>
            <a:rect l="l" t="t" r="r" b="b"/>
            <a:pathLst>
              <a:path w="8335645" h="10159">
                <a:moveTo>
                  <a:pt x="997381" y="0"/>
                </a:moveTo>
                <a:lnTo>
                  <a:pt x="0" y="0"/>
                </a:lnTo>
                <a:lnTo>
                  <a:pt x="0" y="10160"/>
                </a:lnTo>
                <a:lnTo>
                  <a:pt x="966393" y="10160"/>
                </a:lnTo>
                <a:lnTo>
                  <a:pt x="997381" y="0"/>
                </a:lnTo>
                <a:close/>
              </a:path>
              <a:path w="8335645" h="10159">
                <a:moveTo>
                  <a:pt x="6520434" y="10160"/>
                </a:moveTo>
                <a:lnTo>
                  <a:pt x="6435509" y="0"/>
                </a:lnTo>
                <a:lnTo>
                  <a:pt x="5086235" y="0"/>
                </a:lnTo>
                <a:lnTo>
                  <a:pt x="5175936" y="10160"/>
                </a:lnTo>
                <a:lnTo>
                  <a:pt x="6520434" y="10160"/>
                </a:lnTo>
                <a:close/>
              </a:path>
              <a:path w="8335645" h="10159">
                <a:moveTo>
                  <a:pt x="8335607" y="0"/>
                </a:moveTo>
                <a:lnTo>
                  <a:pt x="7421016" y="0"/>
                </a:lnTo>
                <a:lnTo>
                  <a:pt x="7336129" y="10160"/>
                </a:lnTo>
                <a:lnTo>
                  <a:pt x="8277085" y="10160"/>
                </a:lnTo>
                <a:lnTo>
                  <a:pt x="8335607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0" y="548639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67" y="0"/>
                </a:moveTo>
                <a:lnTo>
                  <a:pt x="0" y="0"/>
                </a:lnTo>
                <a:lnTo>
                  <a:pt x="0" y="10160"/>
                </a:lnTo>
                <a:lnTo>
                  <a:pt x="939279" y="10160"/>
                </a:lnTo>
                <a:lnTo>
                  <a:pt x="970267" y="0"/>
                </a:lnTo>
                <a:close/>
              </a:path>
              <a:path w="8284845" h="10159">
                <a:moveTo>
                  <a:pt x="6597561" y="7620"/>
                </a:moveTo>
                <a:lnTo>
                  <a:pt x="6541668" y="7620"/>
                </a:lnTo>
                <a:lnTo>
                  <a:pt x="6541668" y="0"/>
                </a:lnTo>
                <a:lnTo>
                  <a:pt x="5198364" y="0"/>
                </a:lnTo>
                <a:lnTo>
                  <a:pt x="5198364" y="7620"/>
                </a:lnTo>
                <a:lnTo>
                  <a:pt x="5243220" y="7620"/>
                </a:lnTo>
                <a:lnTo>
                  <a:pt x="5243220" y="10160"/>
                </a:lnTo>
                <a:lnTo>
                  <a:pt x="6597561" y="10160"/>
                </a:lnTo>
                <a:lnTo>
                  <a:pt x="6597561" y="7620"/>
                </a:lnTo>
                <a:close/>
              </a:path>
              <a:path w="8284845" h="10159">
                <a:moveTo>
                  <a:pt x="8284400" y="0"/>
                </a:moveTo>
                <a:lnTo>
                  <a:pt x="7346734" y="0"/>
                </a:lnTo>
                <a:lnTo>
                  <a:pt x="7261860" y="10160"/>
                </a:lnTo>
                <a:lnTo>
                  <a:pt x="8225866" y="10160"/>
                </a:lnTo>
                <a:lnTo>
                  <a:pt x="8284400" y="0"/>
                </a:lnTo>
                <a:close/>
              </a:path>
            </a:pathLst>
          </a:custGeom>
          <a:solidFill>
            <a:srgbClr val="00AE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0" y="558799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79" y="0"/>
                </a:moveTo>
                <a:lnTo>
                  <a:pt x="0" y="0"/>
                </a:lnTo>
                <a:lnTo>
                  <a:pt x="0" y="8890"/>
                </a:lnTo>
                <a:lnTo>
                  <a:pt x="912164" y="8890"/>
                </a:lnTo>
                <a:lnTo>
                  <a:pt x="939279" y="0"/>
                </a:lnTo>
                <a:close/>
              </a:path>
              <a:path w="8226425" h="8890">
                <a:moveTo>
                  <a:pt x="6789915" y="8890"/>
                </a:moveTo>
                <a:lnTo>
                  <a:pt x="6621602" y="0"/>
                </a:lnTo>
                <a:lnTo>
                  <a:pt x="5254434" y="0"/>
                </a:lnTo>
                <a:lnTo>
                  <a:pt x="5332933" y="8890"/>
                </a:lnTo>
                <a:lnTo>
                  <a:pt x="6789915" y="8890"/>
                </a:lnTo>
                <a:close/>
              </a:path>
              <a:path w="8226425" h="8890">
                <a:moveTo>
                  <a:pt x="8225866" y="0"/>
                </a:moveTo>
                <a:lnTo>
                  <a:pt x="7261860" y="0"/>
                </a:lnTo>
                <a:lnTo>
                  <a:pt x="7085419" y="8890"/>
                </a:lnTo>
                <a:lnTo>
                  <a:pt x="8174647" y="8890"/>
                </a:lnTo>
                <a:lnTo>
                  <a:pt x="8225866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AC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0" y="576579"/>
            <a:ext cx="8123555" cy="10160"/>
          </a:xfrm>
          <a:custGeom>
            <a:avLst/>
            <a:gdLst/>
            <a:ahLst/>
            <a:cxnLst/>
            <a:rect l="l" t="t" r="r" b="b"/>
            <a:pathLst>
              <a:path w="8123555" h="10159">
                <a:moveTo>
                  <a:pt x="886536" y="0"/>
                </a:moveTo>
                <a:lnTo>
                  <a:pt x="0" y="0"/>
                </a:lnTo>
                <a:lnTo>
                  <a:pt x="0" y="10160"/>
                </a:lnTo>
                <a:lnTo>
                  <a:pt x="861491" y="10160"/>
                </a:lnTo>
                <a:lnTo>
                  <a:pt x="886536" y="0"/>
                </a:lnTo>
                <a:close/>
              </a:path>
              <a:path w="8123555" h="10159">
                <a:moveTo>
                  <a:pt x="8123441" y="0"/>
                </a:moveTo>
                <a:lnTo>
                  <a:pt x="5411419" y="0"/>
                </a:lnTo>
                <a:lnTo>
                  <a:pt x="5501132" y="10160"/>
                </a:lnTo>
                <a:lnTo>
                  <a:pt x="8064906" y="10160"/>
                </a:lnTo>
                <a:lnTo>
                  <a:pt x="8123441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0" y="585469"/>
            <a:ext cx="8072755" cy="10160"/>
          </a:xfrm>
          <a:custGeom>
            <a:avLst/>
            <a:gdLst/>
            <a:ahLst/>
            <a:cxnLst/>
            <a:rect l="l" t="t" r="r" b="b"/>
            <a:pathLst>
              <a:path w="8072755" h="10159">
                <a:moveTo>
                  <a:pt x="864616" y="0"/>
                </a:moveTo>
                <a:lnTo>
                  <a:pt x="0" y="0"/>
                </a:lnTo>
                <a:lnTo>
                  <a:pt x="0" y="10160"/>
                </a:lnTo>
                <a:lnTo>
                  <a:pt x="839558" y="10160"/>
                </a:lnTo>
                <a:lnTo>
                  <a:pt x="864616" y="0"/>
                </a:lnTo>
                <a:close/>
              </a:path>
              <a:path w="8072755" h="10159">
                <a:moveTo>
                  <a:pt x="8072221" y="0"/>
                </a:moveTo>
                <a:lnTo>
                  <a:pt x="5489918" y="0"/>
                </a:lnTo>
                <a:lnTo>
                  <a:pt x="5579630" y="10160"/>
                </a:lnTo>
                <a:lnTo>
                  <a:pt x="8013700" y="10160"/>
                </a:lnTo>
                <a:lnTo>
                  <a:pt x="8072221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594359"/>
            <a:ext cx="8017509" cy="10160"/>
          </a:xfrm>
          <a:custGeom>
            <a:avLst/>
            <a:gdLst/>
            <a:ahLst/>
            <a:cxnLst/>
            <a:rect l="l" t="t" r="r" b="b"/>
            <a:pathLst>
              <a:path w="8017509" h="10159">
                <a:moveTo>
                  <a:pt x="842695" y="0"/>
                </a:moveTo>
                <a:lnTo>
                  <a:pt x="0" y="0"/>
                </a:lnTo>
                <a:lnTo>
                  <a:pt x="0" y="10160"/>
                </a:lnTo>
                <a:lnTo>
                  <a:pt x="817638" y="10160"/>
                </a:lnTo>
                <a:lnTo>
                  <a:pt x="842695" y="0"/>
                </a:lnTo>
                <a:close/>
              </a:path>
              <a:path w="8017509" h="10159">
                <a:moveTo>
                  <a:pt x="8017357" y="0"/>
                </a:moveTo>
                <a:lnTo>
                  <a:pt x="5574017" y="0"/>
                </a:lnTo>
                <a:lnTo>
                  <a:pt x="5574017" y="1270"/>
                </a:lnTo>
                <a:lnTo>
                  <a:pt x="5618873" y="1270"/>
                </a:lnTo>
                <a:lnTo>
                  <a:pt x="5618873" y="10160"/>
                </a:lnTo>
                <a:lnTo>
                  <a:pt x="7979181" y="10160"/>
                </a:lnTo>
                <a:lnTo>
                  <a:pt x="7979181" y="1270"/>
                </a:lnTo>
                <a:lnTo>
                  <a:pt x="8017357" y="1270"/>
                </a:lnTo>
                <a:lnTo>
                  <a:pt x="8017357" y="0"/>
                </a:lnTo>
                <a:close/>
              </a:path>
            </a:pathLst>
          </a:custGeom>
          <a:solidFill>
            <a:srgbClr val="00A9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38" y="0"/>
                </a:moveTo>
                <a:lnTo>
                  <a:pt x="0" y="0"/>
                </a:lnTo>
                <a:lnTo>
                  <a:pt x="0" y="8890"/>
                </a:lnTo>
                <a:lnTo>
                  <a:pt x="795718" y="8890"/>
                </a:lnTo>
                <a:lnTo>
                  <a:pt x="817638" y="0"/>
                </a:lnTo>
                <a:close/>
              </a:path>
              <a:path w="7945120" h="8890">
                <a:moveTo>
                  <a:pt x="7944675" y="0"/>
                </a:moveTo>
                <a:lnTo>
                  <a:pt x="5658116" y="0"/>
                </a:lnTo>
                <a:lnTo>
                  <a:pt x="5736615" y="8890"/>
                </a:lnTo>
                <a:lnTo>
                  <a:pt x="7875664" y="8890"/>
                </a:lnTo>
                <a:lnTo>
                  <a:pt x="7944675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0" y="613409"/>
            <a:ext cx="7846695" cy="10160"/>
          </a:xfrm>
          <a:custGeom>
            <a:avLst/>
            <a:gdLst/>
            <a:ahLst/>
            <a:cxnLst/>
            <a:rect l="l" t="t" r="r" b="b"/>
            <a:pathLst>
              <a:path w="7846695" h="10159">
                <a:moveTo>
                  <a:pt x="795718" y="0"/>
                </a:moveTo>
                <a:lnTo>
                  <a:pt x="0" y="0"/>
                </a:lnTo>
                <a:lnTo>
                  <a:pt x="0" y="10160"/>
                </a:lnTo>
                <a:lnTo>
                  <a:pt x="770661" y="10160"/>
                </a:lnTo>
                <a:lnTo>
                  <a:pt x="795718" y="0"/>
                </a:lnTo>
                <a:close/>
              </a:path>
              <a:path w="7846695" h="10159">
                <a:moveTo>
                  <a:pt x="7846085" y="0"/>
                </a:moveTo>
                <a:lnTo>
                  <a:pt x="5770257" y="0"/>
                </a:lnTo>
                <a:lnTo>
                  <a:pt x="5770257" y="7620"/>
                </a:lnTo>
                <a:lnTo>
                  <a:pt x="5818263" y="7620"/>
                </a:lnTo>
                <a:lnTo>
                  <a:pt x="5818263" y="10160"/>
                </a:lnTo>
                <a:lnTo>
                  <a:pt x="7806652" y="10160"/>
                </a:lnTo>
                <a:lnTo>
                  <a:pt x="7806652" y="7620"/>
                </a:lnTo>
                <a:lnTo>
                  <a:pt x="7846085" y="7620"/>
                </a:lnTo>
                <a:lnTo>
                  <a:pt x="7846085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0" y="622299"/>
            <a:ext cx="7806690" cy="10160"/>
          </a:xfrm>
          <a:custGeom>
            <a:avLst/>
            <a:gdLst/>
            <a:ahLst/>
            <a:cxnLst/>
            <a:rect l="l" t="t" r="r" b="b"/>
            <a:pathLst>
              <a:path w="7806690" h="10159">
                <a:moveTo>
                  <a:pt x="773798" y="0"/>
                </a:moveTo>
                <a:lnTo>
                  <a:pt x="0" y="0"/>
                </a:lnTo>
                <a:lnTo>
                  <a:pt x="0" y="10160"/>
                </a:lnTo>
                <a:lnTo>
                  <a:pt x="748741" y="10160"/>
                </a:lnTo>
                <a:lnTo>
                  <a:pt x="773798" y="0"/>
                </a:lnTo>
                <a:close/>
              </a:path>
              <a:path w="7806690" h="10159">
                <a:moveTo>
                  <a:pt x="7806652" y="0"/>
                </a:moveTo>
                <a:lnTo>
                  <a:pt x="5818263" y="0"/>
                </a:lnTo>
                <a:lnTo>
                  <a:pt x="5933237" y="10160"/>
                </a:lnTo>
                <a:lnTo>
                  <a:pt x="7727772" y="10160"/>
                </a:lnTo>
                <a:lnTo>
                  <a:pt x="7806652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0" y="631189"/>
            <a:ext cx="7738109" cy="10160"/>
          </a:xfrm>
          <a:custGeom>
            <a:avLst/>
            <a:gdLst/>
            <a:ahLst/>
            <a:cxnLst/>
            <a:rect l="l" t="t" r="r" b="b"/>
            <a:pathLst>
              <a:path w="7738109" h="10159">
                <a:moveTo>
                  <a:pt x="751878" y="0"/>
                </a:moveTo>
                <a:lnTo>
                  <a:pt x="0" y="0"/>
                </a:lnTo>
                <a:lnTo>
                  <a:pt x="0" y="10160"/>
                </a:lnTo>
                <a:lnTo>
                  <a:pt x="726821" y="10160"/>
                </a:lnTo>
                <a:lnTo>
                  <a:pt x="751878" y="0"/>
                </a:lnTo>
                <a:close/>
              </a:path>
              <a:path w="7738109" h="10159">
                <a:moveTo>
                  <a:pt x="7737640" y="0"/>
                </a:moveTo>
                <a:lnTo>
                  <a:pt x="5918860" y="0"/>
                </a:lnTo>
                <a:lnTo>
                  <a:pt x="6033833" y="10160"/>
                </a:lnTo>
                <a:lnTo>
                  <a:pt x="7658760" y="10160"/>
                </a:lnTo>
                <a:lnTo>
                  <a:pt x="7737640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0" y="640079"/>
            <a:ext cx="7654290" cy="10160"/>
          </a:xfrm>
          <a:custGeom>
            <a:avLst/>
            <a:gdLst/>
            <a:ahLst/>
            <a:cxnLst/>
            <a:rect l="l" t="t" r="r" b="b"/>
            <a:pathLst>
              <a:path w="7654290" h="10159">
                <a:moveTo>
                  <a:pt x="729957" y="0"/>
                </a:moveTo>
                <a:lnTo>
                  <a:pt x="0" y="0"/>
                </a:lnTo>
                <a:lnTo>
                  <a:pt x="0" y="10160"/>
                </a:lnTo>
                <a:lnTo>
                  <a:pt x="704900" y="10160"/>
                </a:lnTo>
                <a:lnTo>
                  <a:pt x="729957" y="0"/>
                </a:lnTo>
                <a:close/>
              </a:path>
              <a:path w="7654290" h="10159">
                <a:moveTo>
                  <a:pt x="7653833" y="0"/>
                </a:moveTo>
                <a:lnTo>
                  <a:pt x="6041021" y="0"/>
                </a:lnTo>
                <a:lnTo>
                  <a:pt x="6041021" y="3810"/>
                </a:lnTo>
                <a:lnTo>
                  <a:pt x="6098502" y="3810"/>
                </a:lnTo>
                <a:lnTo>
                  <a:pt x="6098502" y="10160"/>
                </a:lnTo>
                <a:lnTo>
                  <a:pt x="7602004" y="10160"/>
                </a:lnTo>
                <a:lnTo>
                  <a:pt x="7602004" y="3810"/>
                </a:lnTo>
                <a:lnTo>
                  <a:pt x="7653833" y="3810"/>
                </a:lnTo>
                <a:lnTo>
                  <a:pt x="7653833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0" y="650239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0" y="0"/>
                </a:moveTo>
                <a:lnTo>
                  <a:pt x="0" y="0"/>
                </a:lnTo>
                <a:lnTo>
                  <a:pt x="0" y="8890"/>
                </a:lnTo>
                <a:lnTo>
                  <a:pt x="682980" y="8890"/>
                </a:lnTo>
                <a:lnTo>
                  <a:pt x="704900" y="0"/>
                </a:lnTo>
                <a:close/>
              </a:path>
              <a:path w="7565390" h="8890">
                <a:moveTo>
                  <a:pt x="7564958" y="0"/>
                </a:moveTo>
                <a:lnTo>
                  <a:pt x="6134430" y="0"/>
                </a:lnTo>
                <a:lnTo>
                  <a:pt x="6235027" y="8890"/>
                </a:lnTo>
                <a:lnTo>
                  <a:pt x="7461250" y="8890"/>
                </a:lnTo>
                <a:lnTo>
                  <a:pt x="7564958" y="0"/>
                </a:lnTo>
                <a:close/>
              </a:path>
            </a:pathLst>
          </a:custGeom>
          <a:solidFill>
            <a:srgbClr val="00A3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0" y="659129"/>
            <a:ext cx="7461250" cy="10160"/>
          </a:xfrm>
          <a:custGeom>
            <a:avLst/>
            <a:gdLst/>
            <a:ahLst/>
            <a:cxnLst/>
            <a:rect l="l" t="t" r="r" b="b"/>
            <a:pathLst>
              <a:path w="7461250" h="10159">
                <a:moveTo>
                  <a:pt x="682980" y="0"/>
                </a:moveTo>
                <a:lnTo>
                  <a:pt x="0" y="0"/>
                </a:lnTo>
                <a:lnTo>
                  <a:pt x="0" y="10160"/>
                </a:lnTo>
                <a:lnTo>
                  <a:pt x="657923" y="10160"/>
                </a:lnTo>
                <a:lnTo>
                  <a:pt x="682980" y="0"/>
                </a:lnTo>
                <a:close/>
              </a:path>
              <a:path w="7461250" h="10159">
                <a:moveTo>
                  <a:pt x="7461250" y="0"/>
                </a:moveTo>
                <a:lnTo>
                  <a:pt x="6235027" y="0"/>
                </a:lnTo>
                <a:lnTo>
                  <a:pt x="6350000" y="10160"/>
                </a:lnTo>
                <a:lnTo>
                  <a:pt x="7342708" y="1016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68019"/>
            <a:ext cx="7350125" cy="10160"/>
          </a:xfrm>
          <a:custGeom>
            <a:avLst/>
            <a:gdLst/>
            <a:ahLst/>
            <a:cxnLst/>
            <a:rect l="l" t="t" r="r" b="b"/>
            <a:pathLst>
              <a:path w="7350125" h="10159">
                <a:moveTo>
                  <a:pt x="661060" y="0"/>
                </a:moveTo>
                <a:lnTo>
                  <a:pt x="0" y="0"/>
                </a:lnTo>
                <a:lnTo>
                  <a:pt x="0" y="10160"/>
                </a:lnTo>
                <a:lnTo>
                  <a:pt x="636003" y="10160"/>
                </a:lnTo>
                <a:lnTo>
                  <a:pt x="661060" y="0"/>
                </a:lnTo>
                <a:close/>
              </a:path>
              <a:path w="7350125" h="10159">
                <a:moveTo>
                  <a:pt x="7350125" y="0"/>
                </a:moveTo>
                <a:lnTo>
                  <a:pt x="6342812" y="0"/>
                </a:lnTo>
                <a:lnTo>
                  <a:pt x="6342812" y="1270"/>
                </a:lnTo>
                <a:lnTo>
                  <a:pt x="6452781" y="1270"/>
                </a:lnTo>
                <a:lnTo>
                  <a:pt x="6452781" y="10160"/>
                </a:lnTo>
                <a:lnTo>
                  <a:pt x="7290854" y="10160"/>
                </a:lnTo>
                <a:lnTo>
                  <a:pt x="7290854" y="1270"/>
                </a:lnTo>
                <a:lnTo>
                  <a:pt x="7350125" y="1270"/>
                </a:lnTo>
                <a:lnTo>
                  <a:pt x="7350125" y="0"/>
                </a:lnTo>
                <a:close/>
              </a:path>
            </a:pathLst>
          </a:custGeom>
          <a:solidFill>
            <a:srgbClr val="00A1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0" y="676909"/>
            <a:ext cx="7246620" cy="10160"/>
          </a:xfrm>
          <a:custGeom>
            <a:avLst/>
            <a:gdLst/>
            <a:ahLst/>
            <a:cxnLst/>
            <a:rect l="l" t="t" r="r" b="b"/>
            <a:pathLst>
              <a:path w="7246620" h="10159">
                <a:moveTo>
                  <a:pt x="628180" y="0"/>
                </a:moveTo>
                <a:lnTo>
                  <a:pt x="0" y="0"/>
                </a:lnTo>
                <a:lnTo>
                  <a:pt x="0" y="8890"/>
                </a:lnTo>
                <a:lnTo>
                  <a:pt x="0" y="10160"/>
                </a:lnTo>
                <a:lnTo>
                  <a:pt x="615937" y="10160"/>
                </a:lnTo>
                <a:lnTo>
                  <a:pt x="615937" y="8890"/>
                </a:lnTo>
                <a:lnTo>
                  <a:pt x="628180" y="8890"/>
                </a:lnTo>
                <a:lnTo>
                  <a:pt x="628180" y="0"/>
                </a:lnTo>
                <a:close/>
              </a:path>
              <a:path w="7246620" h="10159">
                <a:moveTo>
                  <a:pt x="7246404" y="0"/>
                </a:moveTo>
                <a:lnTo>
                  <a:pt x="6540894" y="0"/>
                </a:lnTo>
                <a:lnTo>
                  <a:pt x="6540894" y="1270"/>
                </a:lnTo>
                <a:lnTo>
                  <a:pt x="6658369" y="1270"/>
                </a:lnTo>
                <a:lnTo>
                  <a:pt x="6658369" y="10160"/>
                </a:lnTo>
                <a:lnTo>
                  <a:pt x="7076008" y="10160"/>
                </a:lnTo>
                <a:lnTo>
                  <a:pt x="7076008" y="1270"/>
                </a:lnTo>
                <a:lnTo>
                  <a:pt x="7246404" y="1270"/>
                </a:lnTo>
                <a:lnTo>
                  <a:pt x="7246404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54" y="0"/>
                </a:moveTo>
                <a:lnTo>
                  <a:pt x="0" y="0"/>
                </a:lnTo>
                <a:lnTo>
                  <a:pt x="0" y="8890"/>
                </a:lnTo>
                <a:lnTo>
                  <a:pt x="596785" y="8890"/>
                </a:lnTo>
                <a:lnTo>
                  <a:pt x="614654" y="0"/>
                </a:lnTo>
                <a:close/>
              </a:path>
              <a:path w="6913245" h="8890">
                <a:moveTo>
                  <a:pt x="6913029" y="0"/>
                </a:moveTo>
                <a:lnTo>
                  <a:pt x="6761162" y="0"/>
                </a:lnTo>
                <a:lnTo>
                  <a:pt x="6819900" y="2540"/>
                </a:lnTo>
                <a:lnTo>
                  <a:pt x="6913029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0" y="695959"/>
            <a:ext cx="596900" cy="8890"/>
          </a:xfrm>
          <a:custGeom>
            <a:avLst/>
            <a:gdLst/>
            <a:ahLst/>
            <a:cxnLst/>
            <a:rect l="l" t="t" r="r" b="b"/>
            <a:pathLst>
              <a:path w="596900" h="8890">
                <a:moveTo>
                  <a:pt x="596793" y="0"/>
                </a:moveTo>
                <a:lnTo>
                  <a:pt x="0" y="0"/>
                </a:lnTo>
                <a:lnTo>
                  <a:pt x="0" y="8889"/>
                </a:lnTo>
                <a:lnTo>
                  <a:pt x="578919" y="8889"/>
                </a:lnTo>
                <a:lnTo>
                  <a:pt x="596793" y="0"/>
                </a:lnTo>
                <a:close/>
              </a:path>
            </a:pathLst>
          </a:custGeom>
          <a:solidFill>
            <a:srgbClr val="009E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0" y="704850"/>
            <a:ext cx="579120" cy="10160"/>
          </a:xfrm>
          <a:custGeom>
            <a:avLst/>
            <a:gdLst/>
            <a:ahLst/>
            <a:cxnLst/>
            <a:rect l="l" t="t" r="r" b="b"/>
            <a:pathLst>
              <a:path w="579120" h="10159">
                <a:moveTo>
                  <a:pt x="578919" y="0"/>
                </a:moveTo>
                <a:lnTo>
                  <a:pt x="0" y="0"/>
                </a:lnTo>
                <a:lnTo>
                  <a:pt x="0" y="10160"/>
                </a:lnTo>
                <a:lnTo>
                  <a:pt x="558492" y="10160"/>
                </a:lnTo>
                <a:lnTo>
                  <a:pt x="578919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0" y="713740"/>
            <a:ext cx="561340" cy="10160"/>
          </a:xfrm>
          <a:custGeom>
            <a:avLst/>
            <a:gdLst/>
            <a:ahLst/>
            <a:cxnLst/>
            <a:rect l="l" t="t" r="r" b="b"/>
            <a:pathLst>
              <a:path w="561340" h="10159">
                <a:moveTo>
                  <a:pt x="561045" y="0"/>
                </a:moveTo>
                <a:lnTo>
                  <a:pt x="0" y="0"/>
                </a:lnTo>
                <a:lnTo>
                  <a:pt x="0" y="10160"/>
                </a:lnTo>
                <a:lnTo>
                  <a:pt x="540618" y="10160"/>
                </a:lnTo>
                <a:lnTo>
                  <a:pt x="561045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0" y="722630"/>
            <a:ext cx="543560" cy="10160"/>
          </a:xfrm>
          <a:custGeom>
            <a:avLst/>
            <a:gdLst/>
            <a:ahLst/>
            <a:cxnLst/>
            <a:rect l="l" t="t" r="r" b="b"/>
            <a:pathLst>
              <a:path w="543560" h="10159">
                <a:moveTo>
                  <a:pt x="543172" y="0"/>
                </a:moveTo>
                <a:lnTo>
                  <a:pt x="0" y="0"/>
                </a:lnTo>
                <a:lnTo>
                  <a:pt x="0" y="10160"/>
                </a:lnTo>
                <a:lnTo>
                  <a:pt x="522745" y="10160"/>
                </a:lnTo>
                <a:lnTo>
                  <a:pt x="543172" y="0"/>
                </a:lnTo>
                <a:close/>
              </a:path>
            </a:pathLst>
          </a:custGeom>
          <a:solidFill>
            <a:srgbClr val="009B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0" y="732790"/>
            <a:ext cx="523240" cy="8890"/>
          </a:xfrm>
          <a:custGeom>
            <a:avLst/>
            <a:gdLst/>
            <a:ahLst/>
            <a:cxnLst/>
            <a:rect l="l" t="t" r="r" b="b"/>
            <a:pathLst>
              <a:path w="523240" h="8890">
                <a:moveTo>
                  <a:pt x="522745" y="0"/>
                </a:moveTo>
                <a:lnTo>
                  <a:pt x="0" y="0"/>
                </a:lnTo>
                <a:lnTo>
                  <a:pt x="0" y="8889"/>
                </a:lnTo>
                <a:lnTo>
                  <a:pt x="504871" y="8889"/>
                </a:lnTo>
                <a:lnTo>
                  <a:pt x="522745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0" y="741679"/>
            <a:ext cx="505459" cy="19050"/>
          </a:xfrm>
          <a:custGeom>
            <a:avLst/>
            <a:gdLst/>
            <a:ahLst/>
            <a:cxnLst/>
            <a:rect l="l" t="t" r="r" b="b"/>
            <a:pathLst>
              <a:path w="505459" h="19050">
                <a:moveTo>
                  <a:pt x="504863" y="0"/>
                </a:moveTo>
                <a:lnTo>
                  <a:pt x="0" y="0"/>
                </a:lnTo>
                <a:lnTo>
                  <a:pt x="0" y="8890"/>
                </a:lnTo>
                <a:lnTo>
                  <a:pt x="0" y="19050"/>
                </a:lnTo>
                <a:lnTo>
                  <a:pt x="466559" y="19050"/>
                </a:lnTo>
                <a:lnTo>
                  <a:pt x="486994" y="8890"/>
                </a:lnTo>
                <a:lnTo>
                  <a:pt x="504863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0" y="759459"/>
            <a:ext cx="469265" cy="10160"/>
          </a:xfrm>
          <a:custGeom>
            <a:avLst/>
            <a:gdLst/>
            <a:ahLst/>
            <a:cxnLst/>
            <a:rect l="l" t="t" r="r" b="b"/>
            <a:pathLst>
              <a:path w="469265" h="10159">
                <a:moveTo>
                  <a:pt x="469124" y="0"/>
                </a:moveTo>
                <a:lnTo>
                  <a:pt x="0" y="0"/>
                </a:lnTo>
                <a:lnTo>
                  <a:pt x="0" y="10160"/>
                </a:lnTo>
                <a:lnTo>
                  <a:pt x="448697" y="10160"/>
                </a:lnTo>
                <a:lnTo>
                  <a:pt x="469124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768350"/>
            <a:ext cx="451484" cy="10160"/>
          </a:xfrm>
          <a:custGeom>
            <a:avLst/>
            <a:gdLst/>
            <a:ahLst/>
            <a:cxnLst/>
            <a:rect l="l" t="t" r="r" b="b"/>
            <a:pathLst>
              <a:path w="451484" h="10159">
                <a:moveTo>
                  <a:pt x="451251" y="0"/>
                </a:moveTo>
                <a:lnTo>
                  <a:pt x="0" y="0"/>
                </a:lnTo>
                <a:lnTo>
                  <a:pt x="0" y="10160"/>
                </a:lnTo>
                <a:lnTo>
                  <a:pt x="430824" y="10160"/>
                </a:lnTo>
                <a:lnTo>
                  <a:pt x="451251" y="0"/>
                </a:lnTo>
                <a:close/>
              </a:path>
            </a:pathLst>
          </a:custGeom>
          <a:solidFill>
            <a:srgbClr val="0096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778509"/>
            <a:ext cx="431165" cy="8890"/>
          </a:xfrm>
          <a:custGeom>
            <a:avLst/>
            <a:gdLst/>
            <a:ahLst/>
            <a:cxnLst/>
            <a:rect l="l" t="t" r="r" b="b"/>
            <a:pathLst>
              <a:path w="431165" h="8890">
                <a:moveTo>
                  <a:pt x="430824" y="0"/>
                </a:moveTo>
                <a:lnTo>
                  <a:pt x="0" y="0"/>
                </a:lnTo>
                <a:lnTo>
                  <a:pt x="0" y="8889"/>
                </a:lnTo>
                <a:lnTo>
                  <a:pt x="412950" y="8889"/>
                </a:lnTo>
                <a:lnTo>
                  <a:pt x="430824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787400"/>
            <a:ext cx="413384" cy="10160"/>
          </a:xfrm>
          <a:custGeom>
            <a:avLst/>
            <a:gdLst/>
            <a:ahLst/>
            <a:cxnLst/>
            <a:rect l="l" t="t" r="r" b="b"/>
            <a:pathLst>
              <a:path w="413384" h="10159">
                <a:moveTo>
                  <a:pt x="412950" y="0"/>
                </a:moveTo>
                <a:lnTo>
                  <a:pt x="0" y="0"/>
                </a:lnTo>
                <a:lnTo>
                  <a:pt x="0" y="10160"/>
                </a:lnTo>
                <a:lnTo>
                  <a:pt x="392523" y="10160"/>
                </a:lnTo>
                <a:lnTo>
                  <a:pt x="41295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796290"/>
            <a:ext cx="395605" cy="10160"/>
          </a:xfrm>
          <a:custGeom>
            <a:avLst/>
            <a:gdLst/>
            <a:ahLst/>
            <a:cxnLst/>
            <a:rect l="l" t="t" r="r" b="b"/>
            <a:pathLst>
              <a:path w="395605" h="10159">
                <a:moveTo>
                  <a:pt x="395076" y="0"/>
                </a:moveTo>
                <a:lnTo>
                  <a:pt x="0" y="0"/>
                </a:lnTo>
                <a:lnTo>
                  <a:pt x="0" y="10160"/>
                </a:lnTo>
                <a:lnTo>
                  <a:pt x="374650" y="10160"/>
                </a:lnTo>
                <a:lnTo>
                  <a:pt x="395076" y="0"/>
                </a:lnTo>
                <a:close/>
              </a:path>
            </a:pathLst>
          </a:custGeom>
          <a:solidFill>
            <a:srgbClr val="0093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805179"/>
            <a:ext cx="375920" cy="10160"/>
          </a:xfrm>
          <a:custGeom>
            <a:avLst/>
            <a:gdLst/>
            <a:ahLst/>
            <a:cxnLst/>
            <a:rect l="l" t="t" r="r" b="b"/>
            <a:pathLst>
              <a:path w="375920" h="10159">
                <a:moveTo>
                  <a:pt x="375920" y="0"/>
                </a:moveTo>
                <a:lnTo>
                  <a:pt x="0" y="0"/>
                </a:lnTo>
                <a:lnTo>
                  <a:pt x="0" y="1270"/>
                </a:lnTo>
                <a:lnTo>
                  <a:pt x="0" y="10160"/>
                </a:lnTo>
                <a:lnTo>
                  <a:pt x="366801" y="10160"/>
                </a:lnTo>
                <a:lnTo>
                  <a:pt x="366801" y="1270"/>
                </a:lnTo>
                <a:lnTo>
                  <a:pt x="375920" y="1270"/>
                </a:lnTo>
                <a:lnTo>
                  <a:pt x="37592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814069"/>
            <a:ext cx="361315" cy="10160"/>
          </a:xfrm>
          <a:custGeom>
            <a:avLst/>
            <a:gdLst/>
            <a:ahLst/>
            <a:cxnLst/>
            <a:rect l="l" t="t" r="r" b="b"/>
            <a:pathLst>
              <a:path w="361315" h="10159">
                <a:moveTo>
                  <a:pt x="361212" y="0"/>
                </a:moveTo>
                <a:lnTo>
                  <a:pt x="0" y="0"/>
                </a:lnTo>
                <a:lnTo>
                  <a:pt x="0" y="10159"/>
                </a:lnTo>
                <a:lnTo>
                  <a:pt x="343296" y="10159"/>
                </a:lnTo>
                <a:lnTo>
                  <a:pt x="361212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824230"/>
            <a:ext cx="343535" cy="8890"/>
          </a:xfrm>
          <a:custGeom>
            <a:avLst/>
            <a:gdLst/>
            <a:ahLst/>
            <a:cxnLst/>
            <a:rect l="l" t="t" r="r" b="b"/>
            <a:pathLst>
              <a:path w="343535" h="8890">
                <a:moveTo>
                  <a:pt x="343296" y="0"/>
                </a:moveTo>
                <a:lnTo>
                  <a:pt x="0" y="0"/>
                </a:lnTo>
                <a:lnTo>
                  <a:pt x="0" y="8890"/>
                </a:lnTo>
                <a:lnTo>
                  <a:pt x="327619" y="8890"/>
                </a:lnTo>
                <a:lnTo>
                  <a:pt x="343296" y="0"/>
                </a:lnTo>
                <a:close/>
              </a:path>
            </a:pathLst>
          </a:custGeom>
          <a:solidFill>
            <a:srgbClr val="0090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833119"/>
            <a:ext cx="327660" cy="10160"/>
          </a:xfrm>
          <a:custGeom>
            <a:avLst/>
            <a:gdLst/>
            <a:ahLst/>
            <a:cxnLst/>
            <a:rect l="l" t="t" r="r" b="b"/>
            <a:pathLst>
              <a:path w="327660" h="10159">
                <a:moveTo>
                  <a:pt x="327619" y="0"/>
                </a:moveTo>
                <a:lnTo>
                  <a:pt x="0" y="0"/>
                </a:lnTo>
                <a:lnTo>
                  <a:pt x="0" y="10159"/>
                </a:lnTo>
                <a:lnTo>
                  <a:pt x="309702" y="10159"/>
                </a:lnTo>
                <a:lnTo>
                  <a:pt x="327619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842010"/>
            <a:ext cx="312420" cy="10160"/>
          </a:xfrm>
          <a:custGeom>
            <a:avLst/>
            <a:gdLst/>
            <a:ahLst/>
            <a:cxnLst/>
            <a:rect l="l" t="t" r="r" b="b"/>
            <a:pathLst>
              <a:path w="312420" h="10159">
                <a:moveTo>
                  <a:pt x="311942" y="0"/>
                </a:moveTo>
                <a:lnTo>
                  <a:pt x="0" y="0"/>
                </a:lnTo>
                <a:lnTo>
                  <a:pt x="0" y="10160"/>
                </a:lnTo>
                <a:lnTo>
                  <a:pt x="294025" y="10160"/>
                </a:lnTo>
                <a:lnTo>
                  <a:pt x="311942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850900"/>
            <a:ext cx="296545" cy="10160"/>
          </a:xfrm>
          <a:custGeom>
            <a:avLst/>
            <a:gdLst/>
            <a:ahLst/>
            <a:cxnLst/>
            <a:rect l="l" t="t" r="r" b="b"/>
            <a:pathLst>
              <a:path w="296545" h="10159">
                <a:moveTo>
                  <a:pt x="296265" y="0"/>
                </a:moveTo>
                <a:lnTo>
                  <a:pt x="0" y="0"/>
                </a:lnTo>
                <a:lnTo>
                  <a:pt x="0" y="10160"/>
                </a:lnTo>
                <a:lnTo>
                  <a:pt x="278348" y="10160"/>
                </a:lnTo>
                <a:lnTo>
                  <a:pt x="296265" y="0"/>
                </a:lnTo>
                <a:close/>
              </a:path>
            </a:pathLst>
          </a:custGeom>
          <a:solidFill>
            <a:srgbClr val="008D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859789"/>
            <a:ext cx="280670" cy="10160"/>
          </a:xfrm>
          <a:custGeom>
            <a:avLst/>
            <a:gdLst/>
            <a:ahLst/>
            <a:cxnLst/>
            <a:rect l="l" t="t" r="r" b="b"/>
            <a:pathLst>
              <a:path w="280670" h="10159">
                <a:moveTo>
                  <a:pt x="280588" y="0"/>
                </a:moveTo>
                <a:lnTo>
                  <a:pt x="0" y="0"/>
                </a:lnTo>
                <a:lnTo>
                  <a:pt x="0" y="10160"/>
                </a:lnTo>
                <a:lnTo>
                  <a:pt x="262671" y="10160"/>
                </a:lnTo>
                <a:lnTo>
                  <a:pt x="280588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0" y="869950"/>
            <a:ext cx="262890" cy="8890"/>
          </a:xfrm>
          <a:custGeom>
            <a:avLst/>
            <a:gdLst/>
            <a:ahLst/>
            <a:cxnLst/>
            <a:rect l="l" t="t" r="r" b="b"/>
            <a:pathLst>
              <a:path w="262890" h="8890">
                <a:moveTo>
                  <a:pt x="262671" y="0"/>
                </a:moveTo>
                <a:lnTo>
                  <a:pt x="0" y="0"/>
                </a:lnTo>
                <a:lnTo>
                  <a:pt x="0" y="8889"/>
                </a:lnTo>
                <a:lnTo>
                  <a:pt x="246994" y="8889"/>
                </a:lnTo>
                <a:lnTo>
                  <a:pt x="262671" y="0"/>
                </a:lnTo>
                <a:close/>
              </a:path>
            </a:pathLst>
          </a:custGeom>
          <a:solidFill>
            <a:srgbClr val="008B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4403318" y="0"/>
            <a:ext cx="4740910" cy="17780"/>
          </a:xfrm>
          <a:custGeom>
            <a:avLst/>
            <a:gdLst/>
            <a:ahLst/>
            <a:cxnLst/>
            <a:rect l="l" t="t" r="r" b="b"/>
            <a:pathLst>
              <a:path w="4740909" h="17780">
                <a:moveTo>
                  <a:pt x="4740681" y="0"/>
                </a:moveTo>
                <a:lnTo>
                  <a:pt x="0" y="0"/>
                </a:lnTo>
                <a:lnTo>
                  <a:pt x="14541" y="5080"/>
                </a:lnTo>
                <a:lnTo>
                  <a:pt x="50914" y="17780"/>
                </a:lnTo>
                <a:lnTo>
                  <a:pt x="4740681" y="17780"/>
                </a:lnTo>
                <a:lnTo>
                  <a:pt x="4740681" y="5080"/>
                </a:lnTo>
                <a:lnTo>
                  <a:pt x="4740681" y="3810"/>
                </a:lnTo>
                <a:lnTo>
                  <a:pt x="4740681" y="0"/>
                </a:lnTo>
                <a:close/>
              </a:path>
            </a:pathLst>
          </a:custGeom>
          <a:solidFill>
            <a:srgbClr val="009AE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4450599" y="16509"/>
            <a:ext cx="4693920" cy="13970"/>
          </a:xfrm>
          <a:custGeom>
            <a:avLst/>
            <a:gdLst/>
            <a:ahLst/>
            <a:cxnLst/>
            <a:rect l="l" t="t" r="r" b="b"/>
            <a:pathLst>
              <a:path w="4693920" h="13970">
                <a:moveTo>
                  <a:pt x="4693400" y="0"/>
                </a:moveTo>
                <a:lnTo>
                  <a:pt x="0" y="0"/>
                </a:lnTo>
                <a:lnTo>
                  <a:pt x="40005" y="13970"/>
                </a:lnTo>
                <a:lnTo>
                  <a:pt x="4693400" y="13970"/>
                </a:lnTo>
                <a:lnTo>
                  <a:pt x="4693400" y="0"/>
                </a:lnTo>
                <a:close/>
              </a:path>
            </a:pathLst>
          </a:custGeom>
          <a:solidFill>
            <a:srgbClr val="009AE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4490604" y="30480"/>
            <a:ext cx="4653915" cy="13970"/>
          </a:xfrm>
          <a:custGeom>
            <a:avLst/>
            <a:gdLst/>
            <a:ahLst/>
            <a:cxnLst/>
            <a:rect l="l" t="t" r="r" b="b"/>
            <a:pathLst>
              <a:path w="4653915" h="13970">
                <a:moveTo>
                  <a:pt x="4653395" y="0"/>
                </a:moveTo>
                <a:lnTo>
                  <a:pt x="0" y="0"/>
                </a:lnTo>
                <a:lnTo>
                  <a:pt x="40005" y="13970"/>
                </a:lnTo>
                <a:lnTo>
                  <a:pt x="4653395" y="13970"/>
                </a:lnTo>
                <a:lnTo>
                  <a:pt x="4653395" y="0"/>
                </a:lnTo>
                <a:close/>
              </a:path>
            </a:pathLst>
          </a:custGeom>
          <a:solidFill>
            <a:srgbClr val="009BE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4526972" y="43180"/>
            <a:ext cx="4617085" cy="13970"/>
          </a:xfrm>
          <a:custGeom>
            <a:avLst/>
            <a:gdLst/>
            <a:ahLst/>
            <a:cxnLst/>
            <a:rect l="l" t="t" r="r" b="b"/>
            <a:pathLst>
              <a:path w="4617084" h="13969">
                <a:moveTo>
                  <a:pt x="4617027" y="0"/>
                </a:moveTo>
                <a:lnTo>
                  <a:pt x="0" y="0"/>
                </a:lnTo>
                <a:lnTo>
                  <a:pt x="14547" y="5079"/>
                </a:lnTo>
                <a:lnTo>
                  <a:pt x="43798" y="13970"/>
                </a:lnTo>
                <a:lnTo>
                  <a:pt x="4617027" y="13970"/>
                </a:lnTo>
                <a:lnTo>
                  <a:pt x="4617027" y="0"/>
                </a:lnTo>
                <a:close/>
              </a:path>
            </a:pathLst>
          </a:custGeom>
          <a:solidFill>
            <a:srgbClr val="009BE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4566592" y="55880"/>
            <a:ext cx="4577715" cy="13970"/>
          </a:xfrm>
          <a:custGeom>
            <a:avLst/>
            <a:gdLst/>
            <a:ahLst/>
            <a:cxnLst/>
            <a:rect l="l" t="t" r="r" b="b"/>
            <a:pathLst>
              <a:path w="4577715" h="13969">
                <a:moveTo>
                  <a:pt x="4577407" y="0"/>
                </a:moveTo>
                <a:lnTo>
                  <a:pt x="0" y="0"/>
                </a:lnTo>
                <a:lnTo>
                  <a:pt x="45965" y="13970"/>
                </a:lnTo>
                <a:lnTo>
                  <a:pt x="4577407" y="13970"/>
                </a:lnTo>
                <a:lnTo>
                  <a:pt x="4577407" y="0"/>
                </a:lnTo>
                <a:close/>
              </a:path>
            </a:pathLst>
          </a:custGeom>
          <a:solidFill>
            <a:srgbClr val="009BE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4608379" y="68580"/>
            <a:ext cx="4535805" cy="13970"/>
          </a:xfrm>
          <a:custGeom>
            <a:avLst/>
            <a:gdLst/>
            <a:ahLst/>
            <a:cxnLst/>
            <a:rect l="l" t="t" r="r" b="b"/>
            <a:pathLst>
              <a:path w="4535805" h="13969">
                <a:moveTo>
                  <a:pt x="4535620" y="0"/>
                </a:moveTo>
                <a:lnTo>
                  <a:pt x="0" y="0"/>
                </a:lnTo>
                <a:lnTo>
                  <a:pt x="45965" y="13970"/>
                </a:lnTo>
                <a:lnTo>
                  <a:pt x="4535620" y="13970"/>
                </a:lnTo>
                <a:lnTo>
                  <a:pt x="4535620" y="0"/>
                </a:lnTo>
                <a:close/>
              </a:path>
            </a:pathLst>
          </a:custGeom>
          <a:solidFill>
            <a:srgbClr val="009CD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4650166" y="81280"/>
            <a:ext cx="4493895" cy="13970"/>
          </a:xfrm>
          <a:custGeom>
            <a:avLst/>
            <a:gdLst/>
            <a:ahLst/>
            <a:cxnLst/>
            <a:rect l="l" t="t" r="r" b="b"/>
            <a:pathLst>
              <a:path w="4493895" h="13969">
                <a:moveTo>
                  <a:pt x="4493833" y="0"/>
                </a:moveTo>
                <a:lnTo>
                  <a:pt x="0" y="0"/>
                </a:lnTo>
                <a:lnTo>
                  <a:pt x="45965" y="13970"/>
                </a:lnTo>
                <a:lnTo>
                  <a:pt x="4493833" y="13970"/>
                </a:lnTo>
                <a:lnTo>
                  <a:pt x="4493833" y="0"/>
                </a:lnTo>
                <a:close/>
              </a:path>
            </a:pathLst>
          </a:custGeom>
          <a:solidFill>
            <a:srgbClr val="009C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4696132" y="95250"/>
            <a:ext cx="4448175" cy="13970"/>
          </a:xfrm>
          <a:custGeom>
            <a:avLst/>
            <a:gdLst/>
            <a:ahLst/>
            <a:cxnLst/>
            <a:rect l="l" t="t" r="r" b="b"/>
            <a:pathLst>
              <a:path w="4448175" h="13969">
                <a:moveTo>
                  <a:pt x="4447867" y="0"/>
                </a:moveTo>
                <a:lnTo>
                  <a:pt x="0" y="0"/>
                </a:lnTo>
                <a:lnTo>
                  <a:pt x="45965" y="13970"/>
                </a:lnTo>
                <a:lnTo>
                  <a:pt x="4447867" y="13970"/>
                </a:lnTo>
                <a:lnTo>
                  <a:pt x="4447867" y="0"/>
                </a:lnTo>
                <a:close/>
              </a:path>
            </a:pathLst>
          </a:custGeom>
          <a:solidFill>
            <a:srgbClr val="009D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4737919" y="107950"/>
            <a:ext cx="4406265" cy="13970"/>
          </a:xfrm>
          <a:custGeom>
            <a:avLst/>
            <a:gdLst/>
            <a:ahLst/>
            <a:cxnLst/>
            <a:rect l="l" t="t" r="r" b="b"/>
            <a:pathLst>
              <a:path w="4406265" h="13969">
                <a:moveTo>
                  <a:pt x="4406080" y="0"/>
                </a:moveTo>
                <a:lnTo>
                  <a:pt x="0" y="0"/>
                </a:lnTo>
                <a:lnTo>
                  <a:pt x="45965" y="13970"/>
                </a:lnTo>
                <a:lnTo>
                  <a:pt x="4406080" y="13970"/>
                </a:lnTo>
                <a:lnTo>
                  <a:pt x="4406080" y="0"/>
                </a:lnTo>
                <a:close/>
              </a:path>
            </a:pathLst>
          </a:custGeom>
          <a:solidFill>
            <a:srgbClr val="009D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4779706" y="120650"/>
            <a:ext cx="4364355" cy="13970"/>
          </a:xfrm>
          <a:custGeom>
            <a:avLst/>
            <a:gdLst/>
            <a:ahLst/>
            <a:cxnLst/>
            <a:rect l="l" t="t" r="r" b="b"/>
            <a:pathLst>
              <a:path w="4364355" h="13969">
                <a:moveTo>
                  <a:pt x="4364293" y="0"/>
                </a:moveTo>
                <a:lnTo>
                  <a:pt x="0" y="0"/>
                </a:lnTo>
                <a:lnTo>
                  <a:pt x="20893" y="6350"/>
                </a:lnTo>
                <a:lnTo>
                  <a:pt x="48423" y="13970"/>
                </a:lnTo>
                <a:lnTo>
                  <a:pt x="4364293" y="13970"/>
                </a:lnTo>
                <a:lnTo>
                  <a:pt x="4364293" y="0"/>
                </a:lnTo>
                <a:close/>
              </a:path>
            </a:pathLst>
          </a:custGeom>
          <a:solidFill>
            <a:srgbClr val="009D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23542" y="133350"/>
            <a:ext cx="4320540" cy="13970"/>
          </a:xfrm>
          <a:custGeom>
            <a:avLst/>
            <a:gdLst/>
            <a:ahLst/>
            <a:cxnLst/>
            <a:rect l="l" t="t" r="r" b="b"/>
            <a:pathLst>
              <a:path w="4320540" h="13969">
                <a:moveTo>
                  <a:pt x="4320458" y="0"/>
                </a:moveTo>
                <a:lnTo>
                  <a:pt x="0" y="0"/>
                </a:lnTo>
                <a:lnTo>
                  <a:pt x="50472" y="13970"/>
                </a:lnTo>
                <a:lnTo>
                  <a:pt x="4320458" y="13970"/>
                </a:lnTo>
                <a:lnTo>
                  <a:pt x="4320458" y="0"/>
                </a:lnTo>
                <a:close/>
              </a:path>
            </a:pathLst>
          </a:custGeom>
          <a:solidFill>
            <a:srgbClr val="009E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4869425" y="146050"/>
            <a:ext cx="4274820" cy="13970"/>
          </a:xfrm>
          <a:custGeom>
            <a:avLst/>
            <a:gdLst/>
            <a:ahLst/>
            <a:cxnLst/>
            <a:rect l="l" t="t" r="r" b="b"/>
            <a:pathLst>
              <a:path w="4274820" h="13969">
                <a:moveTo>
                  <a:pt x="4274574" y="0"/>
                </a:moveTo>
                <a:lnTo>
                  <a:pt x="0" y="0"/>
                </a:lnTo>
                <a:lnTo>
                  <a:pt x="50472" y="13970"/>
                </a:lnTo>
                <a:lnTo>
                  <a:pt x="4274574" y="13970"/>
                </a:lnTo>
                <a:lnTo>
                  <a:pt x="4274574" y="0"/>
                </a:lnTo>
                <a:close/>
              </a:path>
            </a:pathLst>
          </a:custGeom>
          <a:solidFill>
            <a:srgbClr val="009E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4919898" y="160020"/>
            <a:ext cx="4224655" cy="13970"/>
          </a:xfrm>
          <a:custGeom>
            <a:avLst/>
            <a:gdLst/>
            <a:ahLst/>
            <a:cxnLst/>
            <a:rect l="l" t="t" r="r" b="b"/>
            <a:pathLst>
              <a:path w="4224655" h="13969">
                <a:moveTo>
                  <a:pt x="4224101" y="0"/>
                </a:moveTo>
                <a:lnTo>
                  <a:pt x="0" y="0"/>
                </a:lnTo>
                <a:lnTo>
                  <a:pt x="50472" y="13970"/>
                </a:lnTo>
                <a:lnTo>
                  <a:pt x="4224101" y="13970"/>
                </a:lnTo>
                <a:lnTo>
                  <a:pt x="4224101" y="0"/>
                </a:lnTo>
                <a:close/>
              </a:path>
            </a:pathLst>
          </a:custGeom>
          <a:solidFill>
            <a:srgbClr val="009E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4965781" y="172720"/>
            <a:ext cx="4178300" cy="13970"/>
          </a:xfrm>
          <a:custGeom>
            <a:avLst/>
            <a:gdLst/>
            <a:ahLst/>
            <a:cxnLst/>
            <a:rect l="l" t="t" r="r" b="b"/>
            <a:pathLst>
              <a:path w="4178300" h="13969">
                <a:moveTo>
                  <a:pt x="4178218" y="0"/>
                </a:moveTo>
                <a:lnTo>
                  <a:pt x="0" y="0"/>
                </a:lnTo>
                <a:lnTo>
                  <a:pt x="50472" y="13970"/>
                </a:lnTo>
                <a:lnTo>
                  <a:pt x="4178218" y="13970"/>
                </a:lnTo>
                <a:lnTo>
                  <a:pt x="4178218" y="0"/>
                </a:lnTo>
                <a:close/>
              </a:path>
            </a:pathLst>
          </a:custGeom>
          <a:solidFill>
            <a:srgbClr val="009F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011665" y="185420"/>
            <a:ext cx="4132579" cy="13970"/>
          </a:xfrm>
          <a:custGeom>
            <a:avLst/>
            <a:gdLst/>
            <a:ahLst/>
            <a:cxnLst/>
            <a:rect l="l" t="t" r="r" b="b"/>
            <a:pathLst>
              <a:path w="4132579" h="13969">
                <a:moveTo>
                  <a:pt x="4132334" y="0"/>
                </a:moveTo>
                <a:lnTo>
                  <a:pt x="0" y="0"/>
                </a:lnTo>
                <a:lnTo>
                  <a:pt x="50472" y="13970"/>
                </a:lnTo>
                <a:lnTo>
                  <a:pt x="4101085" y="13970"/>
                </a:lnTo>
                <a:lnTo>
                  <a:pt x="4132334" y="5079"/>
                </a:lnTo>
                <a:lnTo>
                  <a:pt x="4132334" y="0"/>
                </a:lnTo>
                <a:close/>
              </a:path>
            </a:pathLst>
          </a:custGeom>
          <a:solidFill>
            <a:srgbClr val="009F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5057549" y="198120"/>
            <a:ext cx="4060190" cy="13970"/>
          </a:xfrm>
          <a:custGeom>
            <a:avLst/>
            <a:gdLst/>
            <a:ahLst/>
            <a:cxnLst/>
            <a:rect l="l" t="t" r="r" b="b"/>
            <a:pathLst>
              <a:path w="4060190" h="13970">
                <a:moveTo>
                  <a:pt x="4059666" y="0"/>
                </a:moveTo>
                <a:lnTo>
                  <a:pt x="0" y="0"/>
                </a:lnTo>
                <a:lnTo>
                  <a:pt x="50472" y="13970"/>
                </a:lnTo>
                <a:lnTo>
                  <a:pt x="4010561" y="13970"/>
                </a:lnTo>
                <a:lnTo>
                  <a:pt x="4059666" y="0"/>
                </a:lnTo>
                <a:close/>
              </a:path>
            </a:pathLst>
          </a:custGeom>
          <a:solidFill>
            <a:srgbClr val="00A0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5103433" y="210820"/>
            <a:ext cx="3969385" cy="13970"/>
          </a:xfrm>
          <a:custGeom>
            <a:avLst/>
            <a:gdLst/>
            <a:ahLst/>
            <a:cxnLst/>
            <a:rect l="l" t="t" r="r" b="b"/>
            <a:pathLst>
              <a:path w="3969384" h="13970">
                <a:moveTo>
                  <a:pt x="3969141" y="0"/>
                </a:moveTo>
                <a:lnTo>
                  <a:pt x="0" y="0"/>
                </a:lnTo>
                <a:lnTo>
                  <a:pt x="50472" y="13970"/>
                </a:lnTo>
                <a:lnTo>
                  <a:pt x="3920037" y="13970"/>
                </a:lnTo>
                <a:lnTo>
                  <a:pt x="3969141" y="0"/>
                </a:lnTo>
                <a:close/>
              </a:path>
            </a:pathLst>
          </a:custGeom>
          <a:solidFill>
            <a:srgbClr val="00A0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5153905" y="224790"/>
            <a:ext cx="3869690" cy="13970"/>
          </a:xfrm>
          <a:custGeom>
            <a:avLst/>
            <a:gdLst/>
            <a:ahLst/>
            <a:cxnLst/>
            <a:rect l="l" t="t" r="r" b="b"/>
            <a:pathLst>
              <a:path w="3869690" h="13970">
                <a:moveTo>
                  <a:pt x="3869564" y="0"/>
                </a:moveTo>
                <a:lnTo>
                  <a:pt x="0" y="0"/>
                </a:lnTo>
                <a:lnTo>
                  <a:pt x="50472" y="13969"/>
                </a:lnTo>
                <a:lnTo>
                  <a:pt x="3820460" y="13969"/>
                </a:lnTo>
                <a:lnTo>
                  <a:pt x="3869564" y="0"/>
                </a:lnTo>
                <a:close/>
              </a:path>
            </a:pathLst>
          </a:custGeom>
          <a:solidFill>
            <a:srgbClr val="00A0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5199789" y="237490"/>
            <a:ext cx="3779520" cy="13970"/>
          </a:xfrm>
          <a:custGeom>
            <a:avLst/>
            <a:gdLst/>
            <a:ahLst/>
            <a:cxnLst/>
            <a:rect l="l" t="t" r="r" b="b"/>
            <a:pathLst>
              <a:path w="3779520" h="13970">
                <a:moveTo>
                  <a:pt x="3779040" y="0"/>
                </a:moveTo>
                <a:lnTo>
                  <a:pt x="0" y="0"/>
                </a:lnTo>
                <a:lnTo>
                  <a:pt x="50472" y="13969"/>
                </a:lnTo>
                <a:lnTo>
                  <a:pt x="3729935" y="13969"/>
                </a:lnTo>
                <a:lnTo>
                  <a:pt x="3779040" y="0"/>
                </a:lnTo>
                <a:close/>
              </a:path>
            </a:pathLst>
          </a:custGeom>
          <a:solidFill>
            <a:srgbClr val="00A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5245673" y="250190"/>
            <a:ext cx="3688715" cy="13970"/>
          </a:xfrm>
          <a:custGeom>
            <a:avLst/>
            <a:gdLst/>
            <a:ahLst/>
            <a:cxnLst/>
            <a:rect l="l" t="t" r="r" b="b"/>
            <a:pathLst>
              <a:path w="3688715" h="13970">
                <a:moveTo>
                  <a:pt x="3688516" y="0"/>
                </a:moveTo>
                <a:lnTo>
                  <a:pt x="0" y="0"/>
                </a:lnTo>
                <a:lnTo>
                  <a:pt x="50472" y="13969"/>
                </a:lnTo>
                <a:lnTo>
                  <a:pt x="3639411" y="13969"/>
                </a:lnTo>
                <a:lnTo>
                  <a:pt x="3688516" y="0"/>
                </a:lnTo>
                <a:close/>
              </a:path>
            </a:pathLst>
          </a:custGeom>
          <a:solidFill>
            <a:srgbClr val="00A1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5291557" y="262890"/>
            <a:ext cx="3598545" cy="13970"/>
          </a:xfrm>
          <a:custGeom>
            <a:avLst/>
            <a:gdLst/>
            <a:ahLst/>
            <a:cxnLst/>
            <a:rect l="l" t="t" r="r" b="b"/>
            <a:pathLst>
              <a:path w="3598545" h="13970">
                <a:moveTo>
                  <a:pt x="3597991" y="0"/>
                </a:moveTo>
                <a:lnTo>
                  <a:pt x="0" y="0"/>
                </a:lnTo>
                <a:lnTo>
                  <a:pt x="50472" y="13969"/>
                </a:lnTo>
                <a:lnTo>
                  <a:pt x="3548887" y="13969"/>
                </a:lnTo>
                <a:lnTo>
                  <a:pt x="3597991" y="0"/>
                </a:lnTo>
                <a:close/>
              </a:path>
            </a:pathLst>
          </a:custGeom>
          <a:solidFill>
            <a:srgbClr val="00A1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5337441" y="275590"/>
            <a:ext cx="3507740" cy="13970"/>
          </a:xfrm>
          <a:custGeom>
            <a:avLst/>
            <a:gdLst/>
            <a:ahLst/>
            <a:cxnLst/>
            <a:rect l="l" t="t" r="r" b="b"/>
            <a:pathLst>
              <a:path w="3507740" h="13970">
                <a:moveTo>
                  <a:pt x="3507467" y="0"/>
                </a:moveTo>
                <a:lnTo>
                  <a:pt x="0" y="0"/>
                </a:lnTo>
                <a:lnTo>
                  <a:pt x="50472" y="13969"/>
                </a:lnTo>
                <a:lnTo>
                  <a:pt x="3458362" y="13969"/>
                </a:lnTo>
                <a:lnTo>
                  <a:pt x="3507467" y="0"/>
                </a:lnTo>
                <a:close/>
              </a:path>
            </a:pathLst>
          </a:custGeom>
          <a:solidFill>
            <a:srgbClr val="00A2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5387913" y="289559"/>
            <a:ext cx="3408045" cy="13970"/>
          </a:xfrm>
          <a:custGeom>
            <a:avLst/>
            <a:gdLst/>
            <a:ahLst/>
            <a:cxnLst/>
            <a:rect l="l" t="t" r="r" b="b"/>
            <a:pathLst>
              <a:path w="3408045" h="13970">
                <a:moveTo>
                  <a:pt x="3407890" y="0"/>
                </a:moveTo>
                <a:lnTo>
                  <a:pt x="0" y="0"/>
                </a:lnTo>
                <a:lnTo>
                  <a:pt x="50472" y="13970"/>
                </a:lnTo>
                <a:lnTo>
                  <a:pt x="3358786" y="13970"/>
                </a:lnTo>
                <a:lnTo>
                  <a:pt x="3407890" y="0"/>
                </a:lnTo>
                <a:close/>
              </a:path>
            </a:pathLst>
          </a:custGeom>
          <a:solidFill>
            <a:srgbClr val="00A2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5433797" y="302259"/>
            <a:ext cx="3317875" cy="13970"/>
          </a:xfrm>
          <a:custGeom>
            <a:avLst/>
            <a:gdLst/>
            <a:ahLst/>
            <a:cxnLst/>
            <a:rect l="l" t="t" r="r" b="b"/>
            <a:pathLst>
              <a:path w="3317875" h="13970">
                <a:moveTo>
                  <a:pt x="3317366" y="0"/>
                </a:moveTo>
                <a:lnTo>
                  <a:pt x="0" y="0"/>
                </a:lnTo>
                <a:lnTo>
                  <a:pt x="50472" y="13970"/>
                </a:lnTo>
                <a:lnTo>
                  <a:pt x="3268261" y="13970"/>
                </a:lnTo>
                <a:lnTo>
                  <a:pt x="3317366" y="0"/>
                </a:lnTo>
                <a:close/>
              </a:path>
            </a:pathLst>
          </a:custGeom>
          <a:solidFill>
            <a:srgbClr val="00A3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5479669" y="314959"/>
            <a:ext cx="3227070" cy="26670"/>
          </a:xfrm>
          <a:custGeom>
            <a:avLst/>
            <a:gdLst/>
            <a:ahLst/>
            <a:cxnLst/>
            <a:rect l="l" t="t" r="r" b="b"/>
            <a:pathLst>
              <a:path w="3227070" h="26670">
                <a:moveTo>
                  <a:pt x="3226854" y="0"/>
                </a:moveTo>
                <a:lnTo>
                  <a:pt x="0" y="0"/>
                </a:lnTo>
                <a:lnTo>
                  <a:pt x="32131" y="8890"/>
                </a:lnTo>
                <a:lnTo>
                  <a:pt x="49161" y="12700"/>
                </a:lnTo>
                <a:lnTo>
                  <a:pt x="54838" y="13970"/>
                </a:lnTo>
                <a:lnTo>
                  <a:pt x="111633" y="26670"/>
                </a:lnTo>
                <a:lnTo>
                  <a:pt x="3133102" y="26670"/>
                </a:lnTo>
                <a:lnTo>
                  <a:pt x="3177743" y="13970"/>
                </a:lnTo>
                <a:lnTo>
                  <a:pt x="3182213" y="12700"/>
                </a:lnTo>
                <a:lnTo>
                  <a:pt x="3226854" y="0"/>
                </a:lnTo>
                <a:close/>
              </a:path>
            </a:pathLst>
          </a:custGeom>
          <a:solidFill>
            <a:srgbClr val="00A3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5585629" y="340359"/>
            <a:ext cx="3032125" cy="13970"/>
          </a:xfrm>
          <a:custGeom>
            <a:avLst/>
            <a:gdLst/>
            <a:ahLst/>
            <a:cxnLst/>
            <a:rect l="l" t="t" r="r" b="b"/>
            <a:pathLst>
              <a:path w="3032125" h="13970">
                <a:moveTo>
                  <a:pt x="3031612" y="0"/>
                </a:moveTo>
                <a:lnTo>
                  <a:pt x="0" y="0"/>
                </a:lnTo>
                <a:lnTo>
                  <a:pt x="62471" y="13970"/>
                </a:lnTo>
                <a:lnTo>
                  <a:pt x="2982507" y="13970"/>
                </a:lnTo>
                <a:lnTo>
                  <a:pt x="3031612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5648101" y="354329"/>
            <a:ext cx="2920365" cy="13970"/>
          </a:xfrm>
          <a:custGeom>
            <a:avLst/>
            <a:gdLst/>
            <a:ahLst/>
            <a:cxnLst/>
            <a:rect l="l" t="t" r="r" b="b"/>
            <a:pathLst>
              <a:path w="2920365" h="13970">
                <a:moveTo>
                  <a:pt x="2920036" y="0"/>
                </a:moveTo>
                <a:lnTo>
                  <a:pt x="0" y="0"/>
                </a:lnTo>
                <a:lnTo>
                  <a:pt x="62471" y="13970"/>
                </a:lnTo>
                <a:lnTo>
                  <a:pt x="2870931" y="13970"/>
                </a:lnTo>
                <a:lnTo>
                  <a:pt x="2920036" y="0"/>
                </a:lnTo>
                <a:close/>
              </a:path>
            </a:pathLst>
          </a:custGeom>
          <a:solidFill>
            <a:srgbClr val="00A4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5704893" y="367029"/>
            <a:ext cx="2818765" cy="13970"/>
          </a:xfrm>
          <a:custGeom>
            <a:avLst/>
            <a:gdLst/>
            <a:ahLst/>
            <a:cxnLst/>
            <a:rect l="l" t="t" r="r" b="b"/>
            <a:pathLst>
              <a:path w="2818765" h="13970">
                <a:moveTo>
                  <a:pt x="2818603" y="0"/>
                </a:moveTo>
                <a:lnTo>
                  <a:pt x="0" y="0"/>
                </a:lnTo>
                <a:lnTo>
                  <a:pt x="62471" y="13970"/>
                </a:lnTo>
                <a:lnTo>
                  <a:pt x="2769498" y="13970"/>
                </a:lnTo>
                <a:lnTo>
                  <a:pt x="2818603" y="0"/>
                </a:lnTo>
                <a:close/>
              </a:path>
            </a:pathLst>
          </a:custGeom>
          <a:solidFill>
            <a:srgbClr val="00A4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5761685" y="379729"/>
            <a:ext cx="2717165" cy="13970"/>
          </a:xfrm>
          <a:custGeom>
            <a:avLst/>
            <a:gdLst/>
            <a:ahLst/>
            <a:cxnLst/>
            <a:rect l="l" t="t" r="r" b="b"/>
            <a:pathLst>
              <a:path w="2717165" h="13970">
                <a:moveTo>
                  <a:pt x="2717170" y="0"/>
                </a:moveTo>
                <a:lnTo>
                  <a:pt x="0" y="0"/>
                </a:lnTo>
                <a:lnTo>
                  <a:pt x="62471" y="13970"/>
                </a:lnTo>
                <a:lnTo>
                  <a:pt x="2668066" y="13970"/>
                </a:lnTo>
                <a:lnTo>
                  <a:pt x="2717170" y="0"/>
                </a:lnTo>
                <a:close/>
              </a:path>
            </a:pathLst>
          </a:custGeom>
          <a:solidFill>
            <a:srgbClr val="00A5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5818478" y="392429"/>
            <a:ext cx="2616200" cy="13970"/>
          </a:xfrm>
          <a:custGeom>
            <a:avLst/>
            <a:gdLst/>
            <a:ahLst/>
            <a:cxnLst/>
            <a:rect l="l" t="t" r="r" b="b"/>
            <a:pathLst>
              <a:path w="2616200" h="13970">
                <a:moveTo>
                  <a:pt x="2615737" y="0"/>
                </a:moveTo>
                <a:lnTo>
                  <a:pt x="0" y="0"/>
                </a:lnTo>
                <a:lnTo>
                  <a:pt x="62471" y="13970"/>
                </a:lnTo>
                <a:lnTo>
                  <a:pt x="2566633" y="13970"/>
                </a:lnTo>
                <a:lnTo>
                  <a:pt x="2615737" y="0"/>
                </a:lnTo>
                <a:close/>
              </a:path>
            </a:pathLst>
          </a:custGeom>
          <a:solidFill>
            <a:srgbClr val="00A5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5875270" y="405129"/>
            <a:ext cx="2514600" cy="15240"/>
          </a:xfrm>
          <a:custGeom>
            <a:avLst/>
            <a:gdLst/>
            <a:ahLst/>
            <a:cxnLst/>
            <a:rect l="l" t="t" r="r" b="b"/>
            <a:pathLst>
              <a:path w="2514600" h="15240">
                <a:moveTo>
                  <a:pt x="2514305" y="0"/>
                </a:moveTo>
                <a:lnTo>
                  <a:pt x="0" y="0"/>
                </a:lnTo>
                <a:lnTo>
                  <a:pt x="68150" y="15240"/>
                </a:lnTo>
                <a:lnTo>
                  <a:pt x="2460736" y="15240"/>
                </a:lnTo>
                <a:lnTo>
                  <a:pt x="2514305" y="0"/>
                </a:lnTo>
                <a:close/>
              </a:path>
            </a:pathLst>
          </a:custGeom>
          <a:solidFill>
            <a:srgbClr val="00A6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5937741" y="419100"/>
            <a:ext cx="2402840" cy="13970"/>
          </a:xfrm>
          <a:custGeom>
            <a:avLst/>
            <a:gdLst/>
            <a:ahLst/>
            <a:cxnLst/>
            <a:rect l="l" t="t" r="r" b="b"/>
            <a:pathLst>
              <a:path w="2402840" h="13970">
                <a:moveTo>
                  <a:pt x="2402729" y="0"/>
                </a:moveTo>
                <a:lnTo>
                  <a:pt x="0" y="0"/>
                </a:lnTo>
                <a:lnTo>
                  <a:pt x="62471" y="13970"/>
                </a:lnTo>
                <a:lnTo>
                  <a:pt x="2353624" y="13970"/>
                </a:lnTo>
                <a:lnTo>
                  <a:pt x="2402729" y="0"/>
                </a:lnTo>
                <a:close/>
              </a:path>
            </a:pathLst>
          </a:custGeom>
          <a:solidFill>
            <a:srgbClr val="00A6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5994534" y="431800"/>
            <a:ext cx="2301875" cy="13970"/>
          </a:xfrm>
          <a:custGeom>
            <a:avLst/>
            <a:gdLst/>
            <a:ahLst/>
            <a:cxnLst/>
            <a:rect l="l" t="t" r="r" b="b"/>
            <a:pathLst>
              <a:path w="2301875" h="13970">
                <a:moveTo>
                  <a:pt x="2301296" y="0"/>
                </a:moveTo>
                <a:lnTo>
                  <a:pt x="0" y="0"/>
                </a:lnTo>
                <a:lnTo>
                  <a:pt x="62471" y="13970"/>
                </a:lnTo>
                <a:lnTo>
                  <a:pt x="2250916" y="13970"/>
                </a:lnTo>
                <a:lnTo>
                  <a:pt x="2256655" y="12700"/>
                </a:lnTo>
                <a:lnTo>
                  <a:pt x="2301296" y="0"/>
                </a:lnTo>
                <a:close/>
              </a:path>
            </a:pathLst>
          </a:custGeom>
          <a:solidFill>
            <a:srgbClr val="00A6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6051326" y="444500"/>
            <a:ext cx="2200275" cy="13970"/>
          </a:xfrm>
          <a:custGeom>
            <a:avLst/>
            <a:gdLst/>
            <a:ahLst/>
            <a:cxnLst/>
            <a:rect l="l" t="t" r="r" b="b"/>
            <a:pathLst>
              <a:path w="2200275" h="13970">
                <a:moveTo>
                  <a:pt x="2199863" y="0"/>
                </a:moveTo>
                <a:lnTo>
                  <a:pt x="0" y="0"/>
                </a:lnTo>
                <a:lnTo>
                  <a:pt x="62471" y="13970"/>
                </a:lnTo>
                <a:lnTo>
                  <a:pt x="2136729" y="13970"/>
                </a:lnTo>
                <a:lnTo>
                  <a:pt x="2199863" y="0"/>
                </a:lnTo>
                <a:close/>
              </a:path>
            </a:pathLst>
          </a:custGeom>
          <a:solidFill>
            <a:srgbClr val="00A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6108118" y="457200"/>
            <a:ext cx="2085975" cy="13970"/>
          </a:xfrm>
          <a:custGeom>
            <a:avLst/>
            <a:gdLst/>
            <a:ahLst/>
            <a:cxnLst/>
            <a:rect l="l" t="t" r="r" b="b"/>
            <a:pathLst>
              <a:path w="2085975" h="13970">
                <a:moveTo>
                  <a:pt x="2085677" y="0"/>
                </a:moveTo>
                <a:lnTo>
                  <a:pt x="0" y="0"/>
                </a:lnTo>
                <a:lnTo>
                  <a:pt x="62471" y="13970"/>
                </a:lnTo>
                <a:lnTo>
                  <a:pt x="2022543" y="13970"/>
                </a:lnTo>
                <a:lnTo>
                  <a:pt x="2085677" y="0"/>
                </a:lnTo>
                <a:close/>
              </a:path>
            </a:pathLst>
          </a:custGeom>
          <a:solidFill>
            <a:srgbClr val="00A7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6164910" y="469900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40">
                <a:moveTo>
                  <a:pt x="1971490" y="0"/>
                </a:moveTo>
                <a:lnTo>
                  <a:pt x="0" y="0"/>
                </a:lnTo>
                <a:lnTo>
                  <a:pt x="68150" y="15239"/>
                </a:lnTo>
                <a:lnTo>
                  <a:pt x="1902617" y="15239"/>
                </a:lnTo>
                <a:lnTo>
                  <a:pt x="1971490" y="0"/>
                </a:lnTo>
                <a:close/>
              </a:path>
            </a:pathLst>
          </a:custGeom>
          <a:solidFill>
            <a:srgbClr val="00A7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6227382" y="483869"/>
            <a:ext cx="1845945" cy="13970"/>
          </a:xfrm>
          <a:custGeom>
            <a:avLst/>
            <a:gdLst/>
            <a:ahLst/>
            <a:cxnLst/>
            <a:rect l="l" t="t" r="r" b="b"/>
            <a:pathLst>
              <a:path w="1845945" h="13970">
                <a:moveTo>
                  <a:pt x="1845885" y="0"/>
                </a:moveTo>
                <a:lnTo>
                  <a:pt x="0" y="0"/>
                </a:lnTo>
                <a:lnTo>
                  <a:pt x="62471" y="13969"/>
                </a:lnTo>
                <a:lnTo>
                  <a:pt x="1782751" y="13969"/>
                </a:lnTo>
                <a:lnTo>
                  <a:pt x="1845885" y="0"/>
                </a:lnTo>
                <a:close/>
              </a:path>
            </a:pathLst>
          </a:custGeom>
          <a:solidFill>
            <a:srgbClr val="00A8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6284174" y="496569"/>
            <a:ext cx="1732280" cy="13970"/>
          </a:xfrm>
          <a:custGeom>
            <a:avLst/>
            <a:gdLst/>
            <a:ahLst/>
            <a:cxnLst/>
            <a:rect l="l" t="t" r="r" b="b"/>
            <a:pathLst>
              <a:path w="1732279" h="13970">
                <a:moveTo>
                  <a:pt x="1731699" y="0"/>
                </a:moveTo>
                <a:lnTo>
                  <a:pt x="0" y="0"/>
                </a:lnTo>
                <a:lnTo>
                  <a:pt x="34075" y="7619"/>
                </a:lnTo>
                <a:lnTo>
                  <a:pt x="72823" y="13969"/>
                </a:lnTo>
                <a:lnTo>
                  <a:pt x="1668565" y="13969"/>
                </a:lnTo>
                <a:lnTo>
                  <a:pt x="1731699" y="0"/>
                </a:lnTo>
                <a:close/>
              </a:path>
            </a:pathLst>
          </a:custGeom>
          <a:solidFill>
            <a:srgbClr val="00A8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6349248" y="509269"/>
            <a:ext cx="1609725" cy="13970"/>
          </a:xfrm>
          <a:custGeom>
            <a:avLst/>
            <a:gdLst/>
            <a:ahLst/>
            <a:cxnLst/>
            <a:rect l="l" t="t" r="r" b="b"/>
            <a:pathLst>
              <a:path w="1609725" h="13970">
                <a:moveTo>
                  <a:pt x="1609231" y="0"/>
                </a:moveTo>
                <a:lnTo>
                  <a:pt x="0" y="0"/>
                </a:lnTo>
                <a:lnTo>
                  <a:pt x="85245" y="13969"/>
                </a:lnTo>
                <a:lnTo>
                  <a:pt x="1528530" y="13969"/>
                </a:lnTo>
                <a:lnTo>
                  <a:pt x="1603491" y="1269"/>
                </a:lnTo>
                <a:lnTo>
                  <a:pt x="1609231" y="0"/>
                </a:lnTo>
                <a:close/>
              </a:path>
            </a:pathLst>
          </a:custGeom>
          <a:solidFill>
            <a:srgbClr val="00A9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6426744" y="521969"/>
            <a:ext cx="1458595" cy="13970"/>
          </a:xfrm>
          <a:custGeom>
            <a:avLst/>
            <a:gdLst/>
            <a:ahLst/>
            <a:cxnLst/>
            <a:rect l="l" t="t" r="r" b="b"/>
            <a:pathLst>
              <a:path w="1458595" h="13970">
                <a:moveTo>
                  <a:pt x="1458530" y="0"/>
                </a:moveTo>
                <a:lnTo>
                  <a:pt x="0" y="0"/>
                </a:lnTo>
                <a:lnTo>
                  <a:pt x="85245" y="13969"/>
                </a:lnTo>
                <a:lnTo>
                  <a:pt x="1376073" y="13969"/>
                </a:lnTo>
                <a:lnTo>
                  <a:pt x="1458530" y="0"/>
                </a:lnTo>
                <a:close/>
              </a:path>
            </a:pathLst>
          </a:custGeom>
          <a:solidFill>
            <a:srgbClr val="00A9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6511990" y="535940"/>
            <a:ext cx="1290955" cy="13970"/>
          </a:xfrm>
          <a:custGeom>
            <a:avLst/>
            <a:gdLst/>
            <a:ahLst/>
            <a:cxnLst/>
            <a:rect l="l" t="t" r="r" b="b"/>
            <a:pathLst>
              <a:path w="1290954" h="13970">
                <a:moveTo>
                  <a:pt x="1290828" y="0"/>
                </a:moveTo>
                <a:lnTo>
                  <a:pt x="0" y="0"/>
                </a:lnTo>
                <a:lnTo>
                  <a:pt x="85245" y="13970"/>
                </a:lnTo>
                <a:lnTo>
                  <a:pt x="1208371" y="13970"/>
                </a:lnTo>
                <a:lnTo>
                  <a:pt x="1290828" y="0"/>
                </a:lnTo>
                <a:close/>
              </a:path>
            </a:pathLst>
          </a:custGeom>
          <a:solidFill>
            <a:srgbClr val="00A9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6589485" y="548640"/>
            <a:ext cx="1138555" cy="13970"/>
          </a:xfrm>
          <a:custGeom>
            <a:avLst/>
            <a:gdLst/>
            <a:ahLst/>
            <a:cxnLst/>
            <a:rect l="l" t="t" r="r" b="b"/>
            <a:pathLst>
              <a:path w="1138554" h="13970">
                <a:moveTo>
                  <a:pt x="1138371" y="0"/>
                </a:moveTo>
                <a:lnTo>
                  <a:pt x="0" y="0"/>
                </a:lnTo>
                <a:lnTo>
                  <a:pt x="85245" y="13970"/>
                </a:lnTo>
                <a:lnTo>
                  <a:pt x="1055914" y="13970"/>
                </a:lnTo>
                <a:lnTo>
                  <a:pt x="1138371" y="0"/>
                </a:lnTo>
                <a:close/>
              </a:path>
            </a:pathLst>
          </a:custGeom>
          <a:solidFill>
            <a:srgbClr val="00A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6666981" y="561340"/>
            <a:ext cx="986155" cy="13970"/>
          </a:xfrm>
          <a:custGeom>
            <a:avLst/>
            <a:gdLst/>
            <a:ahLst/>
            <a:cxnLst/>
            <a:rect l="l" t="t" r="r" b="b"/>
            <a:pathLst>
              <a:path w="986154" h="13970">
                <a:moveTo>
                  <a:pt x="985914" y="0"/>
                </a:moveTo>
                <a:lnTo>
                  <a:pt x="0" y="0"/>
                </a:lnTo>
                <a:lnTo>
                  <a:pt x="30998" y="5080"/>
                </a:lnTo>
                <a:lnTo>
                  <a:pt x="127306" y="13970"/>
                </a:lnTo>
                <a:lnTo>
                  <a:pt x="853450" y="13970"/>
                </a:lnTo>
                <a:lnTo>
                  <a:pt x="978418" y="1270"/>
                </a:lnTo>
                <a:lnTo>
                  <a:pt x="985914" y="0"/>
                </a:lnTo>
                <a:close/>
              </a:path>
            </a:pathLst>
          </a:custGeom>
          <a:solidFill>
            <a:srgbClr val="00AA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6239" y="2153920"/>
            <a:ext cx="5811520" cy="1609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170" y="3133090"/>
            <a:ext cx="8087359" cy="146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940" y="3394709"/>
            <a:ext cx="7315200" cy="174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5620" y="3881120"/>
            <a:ext cx="44043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130" dirty="0">
                <a:solidFill>
                  <a:srgbClr val="FF0000"/>
                </a:solidFill>
                <a:latin typeface="Times New Roman"/>
                <a:cs typeface="Times New Roman"/>
              </a:rPr>
              <a:t>Chemical</a:t>
            </a:r>
            <a:r>
              <a:rPr sz="4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90" dirty="0">
                <a:solidFill>
                  <a:srgbClr val="FF0000"/>
                </a:solidFill>
                <a:latin typeface="Times New Roman"/>
                <a:cs typeface="Times New Roman"/>
              </a:rPr>
              <a:t>Kinetics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914400"/>
            <a:ext cx="1981200" cy="314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689"/>
              <a:ext cx="615188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24529" y="1940194"/>
            <a:ext cx="2571115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latin typeface="Arial"/>
                <a:cs typeface="Arial"/>
              </a:rPr>
              <a:t>rate </a:t>
            </a:r>
            <a:r>
              <a:rPr sz="3200" spc="105" dirty="0">
                <a:latin typeface="UKIJ CJK"/>
                <a:cs typeface="UKIJ CJK"/>
              </a:rPr>
              <a:t>=</a:t>
            </a:r>
            <a:r>
              <a:rPr sz="3200" spc="-5" dirty="0">
                <a:latin typeface="UKIJ CJK"/>
                <a:cs typeface="UKIJ CJK"/>
              </a:rPr>
              <a:t> </a:t>
            </a:r>
            <a:r>
              <a:rPr sz="3300" i="1" spc="20" dirty="0">
                <a:latin typeface="DejaVu Sans"/>
                <a:cs typeface="DejaVu Sans"/>
              </a:rPr>
              <a:t>k</a:t>
            </a:r>
            <a:r>
              <a:rPr sz="3200" spc="20" dirty="0">
                <a:latin typeface="UKIJ CJK"/>
                <a:cs typeface="UKIJ CJK"/>
              </a:rPr>
              <a:t>[X][Y]</a:t>
            </a:r>
            <a:r>
              <a:rPr sz="2775" spc="30" baseline="28528" dirty="0">
                <a:latin typeface="UKIJ CJK"/>
                <a:cs typeface="UKIJ CJK"/>
              </a:rPr>
              <a:t>2</a:t>
            </a:r>
            <a:endParaRPr sz="2775" baseline="28528">
              <a:latin typeface="UKIJ CJK"/>
              <a:cs typeface="UKIJ CJ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22859" y="1262379"/>
            <a:ext cx="6846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Let’s </a:t>
            </a:r>
            <a:r>
              <a:rPr sz="2400" spc="-10" dirty="0">
                <a:latin typeface="Arial"/>
                <a:cs typeface="Arial"/>
              </a:rPr>
              <a:t>look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rate </a:t>
            </a:r>
            <a:r>
              <a:rPr sz="2400" spc="-10" dirty="0">
                <a:latin typeface="Arial"/>
                <a:cs typeface="Arial"/>
              </a:rPr>
              <a:t>equation </a:t>
            </a:r>
            <a:r>
              <a:rPr sz="2400" dirty="0">
                <a:latin typeface="Arial"/>
                <a:cs typeface="Arial"/>
              </a:rPr>
              <a:t>for X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10" dirty="0">
                <a:latin typeface="Arial"/>
                <a:cs typeface="Arial"/>
              </a:rPr>
              <a:t>again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33059" y="1917700"/>
            <a:ext cx="3619500" cy="2508250"/>
            <a:chOff x="5433059" y="1917700"/>
            <a:chExt cx="3619500" cy="2508250"/>
          </a:xfrm>
        </p:grpSpPr>
        <p:sp>
          <p:nvSpPr>
            <p:cNvPr id="12" name="object 12"/>
            <p:cNvSpPr/>
            <p:nvPr/>
          </p:nvSpPr>
          <p:spPr>
            <a:xfrm>
              <a:off x="5452109" y="1936750"/>
              <a:ext cx="387350" cy="387350"/>
            </a:xfrm>
            <a:custGeom>
              <a:avLst/>
              <a:gdLst/>
              <a:ahLst/>
              <a:cxnLst/>
              <a:rect l="l" t="t" r="r" b="b"/>
              <a:pathLst>
                <a:path w="387350" h="387350">
                  <a:moveTo>
                    <a:pt x="193039" y="0"/>
                  </a:moveTo>
                  <a:lnTo>
                    <a:pt x="238193" y="4965"/>
                  </a:lnTo>
                  <a:lnTo>
                    <a:pt x="279325" y="19194"/>
                  </a:lnTo>
                  <a:lnTo>
                    <a:pt x="315370" y="41687"/>
                  </a:lnTo>
                  <a:lnTo>
                    <a:pt x="345262" y="71445"/>
                  </a:lnTo>
                  <a:lnTo>
                    <a:pt x="367933" y="107468"/>
                  </a:lnTo>
                  <a:lnTo>
                    <a:pt x="382318" y="148756"/>
                  </a:lnTo>
                  <a:lnTo>
                    <a:pt x="387350" y="194310"/>
                  </a:lnTo>
                  <a:lnTo>
                    <a:pt x="382318" y="239393"/>
                  </a:lnTo>
                  <a:lnTo>
                    <a:pt x="367933" y="280344"/>
                  </a:lnTo>
                  <a:lnTo>
                    <a:pt x="345262" y="316141"/>
                  </a:lnTo>
                  <a:lnTo>
                    <a:pt x="315370" y="345762"/>
                  </a:lnTo>
                  <a:lnTo>
                    <a:pt x="279325" y="368185"/>
                  </a:lnTo>
                  <a:lnTo>
                    <a:pt x="238193" y="382388"/>
                  </a:lnTo>
                  <a:lnTo>
                    <a:pt x="193039" y="387350"/>
                  </a:lnTo>
                  <a:lnTo>
                    <a:pt x="147956" y="382388"/>
                  </a:lnTo>
                  <a:lnTo>
                    <a:pt x="107005" y="368185"/>
                  </a:lnTo>
                  <a:lnTo>
                    <a:pt x="71208" y="345762"/>
                  </a:lnTo>
                  <a:lnTo>
                    <a:pt x="41587" y="316141"/>
                  </a:lnTo>
                  <a:lnTo>
                    <a:pt x="19164" y="280344"/>
                  </a:lnTo>
                  <a:lnTo>
                    <a:pt x="4961" y="239393"/>
                  </a:lnTo>
                  <a:lnTo>
                    <a:pt x="0" y="194310"/>
                  </a:lnTo>
                  <a:lnTo>
                    <a:pt x="4961" y="148756"/>
                  </a:lnTo>
                  <a:lnTo>
                    <a:pt x="19164" y="107468"/>
                  </a:lnTo>
                  <a:lnTo>
                    <a:pt x="41587" y="71445"/>
                  </a:lnTo>
                  <a:lnTo>
                    <a:pt x="71208" y="41687"/>
                  </a:lnTo>
                  <a:lnTo>
                    <a:pt x="107005" y="19194"/>
                  </a:lnTo>
                  <a:lnTo>
                    <a:pt x="147956" y="4965"/>
                  </a:lnTo>
                  <a:lnTo>
                    <a:pt x="193039" y="0"/>
                  </a:lnTo>
                  <a:close/>
                </a:path>
                <a:path w="387350" h="387350">
                  <a:moveTo>
                    <a:pt x="0" y="0"/>
                  </a:moveTo>
                  <a:lnTo>
                    <a:pt x="0" y="0"/>
                  </a:lnTo>
                </a:path>
                <a:path w="387350" h="387350">
                  <a:moveTo>
                    <a:pt x="387350" y="387350"/>
                  </a:moveTo>
                  <a:lnTo>
                    <a:pt x="387350" y="387350"/>
                  </a:lnTo>
                </a:path>
              </a:pathLst>
            </a:custGeom>
            <a:ln w="380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0049" y="2700019"/>
              <a:ext cx="3572509" cy="17259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82309" y="2965450"/>
            <a:ext cx="29654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spc="-670" dirty="0">
                <a:latin typeface="Times New Roman"/>
                <a:cs typeface="Times New Roman"/>
              </a:rPr>
              <a:t>…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means </a:t>
            </a:r>
            <a:r>
              <a:rPr sz="2400" spc="155" dirty="0">
                <a:latin typeface="Times New Roman"/>
                <a:cs typeface="Times New Roman"/>
              </a:rPr>
              <a:t>that </a:t>
            </a:r>
            <a:r>
              <a:rPr sz="2400" spc="-310" dirty="0">
                <a:latin typeface="Times New Roman"/>
                <a:cs typeface="Times New Roman"/>
              </a:rPr>
              <a:t>Y </a:t>
            </a:r>
            <a:r>
              <a:rPr sz="2400" spc="100" dirty="0">
                <a:latin typeface="Times New Roman"/>
                <a:cs typeface="Times New Roman"/>
              </a:rPr>
              <a:t>has  double </a:t>
            </a:r>
            <a:r>
              <a:rPr sz="2400" spc="150" dirty="0">
                <a:latin typeface="Times New Roman"/>
                <a:cs typeface="Times New Roman"/>
              </a:rPr>
              <a:t>the </a:t>
            </a:r>
            <a:r>
              <a:rPr sz="2400" spc="40" dirty="0">
                <a:latin typeface="Times New Roman"/>
                <a:cs typeface="Times New Roman"/>
              </a:rPr>
              <a:t>effect </a:t>
            </a:r>
            <a:r>
              <a:rPr sz="2400" spc="15" dirty="0">
                <a:latin typeface="Times New Roman"/>
                <a:cs typeface="Times New Roman"/>
              </a:rPr>
              <a:t>of </a:t>
            </a:r>
            <a:r>
              <a:rPr sz="2400" spc="-160" dirty="0">
                <a:latin typeface="Times New Roman"/>
                <a:cs typeface="Times New Roman"/>
              </a:rPr>
              <a:t>X  </a:t>
            </a:r>
            <a:r>
              <a:rPr sz="2400" spc="145" dirty="0">
                <a:latin typeface="Times New Roman"/>
                <a:cs typeface="Times New Roman"/>
              </a:rPr>
              <a:t>on </a:t>
            </a:r>
            <a:r>
              <a:rPr sz="2400" spc="150" dirty="0">
                <a:latin typeface="Times New Roman"/>
                <a:cs typeface="Times New Roman"/>
              </a:rPr>
              <a:t>the </a:t>
            </a:r>
            <a:r>
              <a:rPr sz="2400" spc="114" dirty="0">
                <a:latin typeface="Times New Roman"/>
                <a:cs typeface="Times New Roman"/>
              </a:rPr>
              <a:t>rate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of </a:t>
            </a:r>
            <a:r>
              <a:rPr sz="2400" spc="95" dirty="0">
                <a:latin typeface="Times New Roman"/>
                <a:cs typeface="Times New Roman"/>
              </a:rPr>
              <a:t>reaction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838190" y="2324100"/>
            <a:ext cx="349250" cy="469900"/>
            <a:chOff x="5838190" y="2324100"/>
            <a:chExt cx="349250" cy="469900"/>
          </a:xfrm>
        </p:grpSpPr>
        <p:sp>
          <p:nvSpPr>
            <p:cNvPr id="16" name="object 16"/>
            <p:cNvSpPr/>
            <p:nvPr/>
          </p:nvSpPr>
          <p:spPr>
            <a:xfrm>
              <a:off x="5966460" y="2452370"/>
              <a:ext cx="201930" cy="322580"/>
            </a:xfrm>
            <a:custGeom>
              <a:avLst/>
              <a:gdLst/>
              <a:ahLst/>
              <a:cxnLst/>
              <a:rect l="l" t="t" r="r" b="b"/>
              <a:pathLst>
                <a:path w="201929" h="322580">
                  <a:moveTo>
                    <a:pt x="201929" y="32257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10580" y="2362200"/>
              <a:ext cx="109220" cy="127000"/>
            </a:xfrm>
            <a:custGeom>
              <a:avLst/>
              <a:gdLst/>
              <a:ahLst/>
              <a:cxnLst/>
              <a:rect l="l" t="t" r="r" b="b"/>
              <a:pathLst>
                <a:path w="109220" h="127000">
                  <a:moveTo>
                    <a:pt x="0" y="0"/>
                  </a:moveTo>
                  <a:lnTo>
                    <a:pt x="11430" y="127000"/>
                  </a:lnTo>
                  <a:lnTo>
                    <a:pt x="109220" y="67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95340" y="2414269"/>
              <a:ext cx="200660" cy="322580"/>
            </a:xfrm>
            <a:custGeom>
              <a:avLst/>
              <a:gdLst/>
              <a:ahLst/>
              <a:cxnLst/>
              <a:rect l="l" t="t" r="r" b="b"/>
              <a:pathLst>
                <a:path w="200660" h="322580">
                  <a:moveTo>
                    <a:pt x="200660" y="322579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38190" y="2324100"/>
              <a:ext cx="109220" cy="127000"/>
            </a:xfrm>
            <a:custGeom>
              <a:avLst/>
              <a:gdLst/>
              <a:ahLst/>
              <a:cxnLst/>
              <a:rect l="l" t="t" r="r" b="b"/>
              <a:pathLst>
                <a:path w="109220" h="127000">
                  <a:moveTo>
                    <a:pt x="0" y="0"/>
                  </a:moveTo>
                  <a:lnTo>
                    <a:pt x="12700" y="127000"/>
                  </a:lnTo>
                  <a:lnTo>
                    <a:pt x="109220" y="660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093150" y="3304480"/>
            <a:ext cx="1144905" cy="447675"/>
            <a:chOff x="4093150" y="3304480"/>
            <a:chExt cx="1144905" cy="447675"/>
          </a:xfrm>
        </p:grpSpPr>
        <p:sp>
          <p:nvSpPr>
            <p:cNvPr id="21" name="object 21"/>
            <p:cNvSpPr/>
            <p:nvPr/>
          </p:nvSpPr>
          <p:spPr>
            <a:xfrm>
              <a:off x="4105909" y="3317239"/>
              <a:ext cx="1118870" cy="421640"/>
            </a:xfrm>
            <a:custGeom>
              <a:avLst/>
              <a:gdLst/>
              <a:ahLst/>
              <a:cxnLst/>
              <a:rect l="l" t="t" r="r" b="b"/>
              <a:pathLst>
                <a:path w="1118870" h="421639">
                  <a:moveTo>
                    <a:pt x="209550" y="0"/>
                  </a:moveTo>
                  <a:lnTo>
                    <a:pt x="0" y="210820"/>
                  </a:lnTo>
                  <a:lnTo>
                    <a:pt x="209550" y="421640"/>
                  </a:lnTo>
                  <a:lnTo>
                    <a:pt x="209550" y="316230"/>
                  </a:lnTo>
                  <a:lnTo>
                    <a:pt x="1118869" y="316230"/>
                  </a:lnTo>
                  <a:lnTo>
                    <a:pt x="1118869" y="105410"/>
                  </a:lnTo>
                  <a:lnTo>
                    <a:pt x="209550" y="10541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05909" y="3317239"/>
              <a:ext cx="1118870" cy="421640"/>
            </a:xfrm>
            <a:custGeom>
              <a:avLst/>
              <a:gdLst/>
              <a:ahLst/>
              <a:cxnLst/>
              <a:rect l="l" t="t" r="r" b="b"/>
              <a:pathLst>
                <a:path w="1118870" h="421639">
                  <a:moveTo>
                    <a:pt x="1118869" y="105410"/>
                  </a:moveTo>
                  <a:lnTo>
                    <a:pt x="209550" y="105410"/>
                  </a:lnTo>
                  <a:lnTo>
                    <a:pt x="209550" y="0"/>
                  </a:lnTo>
                  <a:lnTo>
                    <a:pt x="0" y="210820"/>
                  </a:lnTo>
                  <a:lnTo>
                    <a:pt x="209550" y="421640"/>
                  </a:lnTo>
                  <a:lnTo>
                    <a:pt x="209550" y="316230"/>
                  </a:lnTo>
                  <a:lnTo>
                    <a:pt x="1118869" y="316230"/>
                  </a:lnTo>
                  <a:lnTo>
                    <a:pt x="1118869" y="105410"/>
                  </a:lnTo>
                  <a:close/>
                </a:path>
                <a:path w="1118870" h="421639">
                  <a:moveTo>
                    <a:pt x="0" y="0"/>
                  </a:moveTo>
                  <a:lnTo>
                    <a:pt x="0" y="0"/>
                  </a:lnTo>
                </a:path>
                <a:path w="1118870" h="421639">
                  <a:moveTo>
                    <a:pt x="1118869" y="421640"/>
                  </a:moveTo>
                  <a:lnTo>
                    <a:pt x="1118869" y="421640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80670" y="2700020"/>
            <a:ext cx="3571240" cy="17259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5000" y="3148329"/>
            <a:ext cx="2854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335" marR="5080" indent="-63627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Times New Roman"/>
                <a:cs typeface="Times New Roman"/>
              </a:rPr>
              <a:t>This </a:t>
            </a:r>
            <a:r>
              <a:rPr sz="2400" spc="20" dirty="0">
                <a:latin typeface="Times New Roman"/>
                <a:cs typeface="Times New Roman"/>
              </a:rPr>
              <a:t>is </a:t>
            </a:r>
            <a:r>
              <a:rPr sz="2400" spc="145" dirty="0">
                <a:latin typeface="Times New Roman"/>
                <a:cs typeface="Times New Roman"/>
              </a:rPr>
              <a:t>the </a:t>
            </a:r>
            <a:r>
              <a:rPr sz="2400" spc="110" dirty="0">
                <a:latin typeface="Times New Roman"/>
                <a:cs typeface="Times New Roman"/>
              </a:rPr>
              <a:t>order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with  respect </a:t>
            </a:r>
            <a:r>
              <a:rPr sz="2400" spc="135" dirty="0">
                <a:latin typeface="Times New Roman"/>
                <a:cs typeface="Times New Roman"/>
              </a:rPr>
              <a:t>to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31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80670" y="4385250"/>
            <a:ext cx="3571240" cy="2473325"/>
            <a:chOff x="280670" y="4385250"/>
            <a:chExt cx="3571240" cy="2473325"/>
          </a:xfrm>
        </p:grpSpPr>
        <p:sp>
          <p:nvSpPr>
            <p:cNvPr id="26" name="object 26"/>
            <p:cNvSpPr/>
            <p:nvPr/>
          </p:nvSpPr>
          <p:spPr>
            <a:xfrm>
              <a:off x="1860550" y="4398009"/>
              <a:ext cx="406400" cy="739140"/>
            </a:xfrm>
            <a:custGeom>
              <a:avLst/>
              <a:gdLst/>
              <a:ahLst/>
              <a:cxnLst/>
              <a:rect l="l" t="t" r="r" b="b"/>
              <a:pathLst>
                <a:path w="406400" h="739139">
                  <a:moveTo>
                    <a:pt x="304800" y="0"/>
                  </a:moveTo>
                  <a:lnTo>
                    <a:pt x="101600" y="0"/>
                  </a:lnTo>
                  <a:lnTo>
                    <a:pt x="101600" y="535939"/>
                  </a:lnTo>
                  <a:lnTo>
                    <a:pt x="0" y="535939"/>
                  </a:lnTo>
                  <a:lnTo>
                    <a:pt x="203200" y="739139"/>
                  </a:lnTo>
                  <a:lnTo>
                    <a:pt x="406400" y="535939"/>
                  </a:lnTo>
                  <a:lnTo>
                    <a:pt x="304800" y="53593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60550" y="4398009"/>
              <a:ext cx="406400" cy="739140"/>
            </a:xfrm>
            <a:custGeom>
              <a:avLst/>
              <a:gdLst/>
              <a:ahLst/>
              <a:cxnLst/>
              <a:rect l="l" t="t" r="r" b="b"/>
              <a:pathLst>
                <a:path w="406400" h="739139">
                  <a:moveTo>
                    <a:pt x="101600" y="0"/>
                  </a:moveTo>
                  <a:lnTo>
                    <a:pt x="101600" y="535939"/>
                  </a:lnTo>
                  <a:lnTo>
                    <a:pt x="0" y="535939"/>
                  </a:lnTo>
                  <a:lnTo>
                    <a:pt x="203200" y="739139"/>
                  </a:lnTo>
                  <a:lnTo>
                    <a:pt x="406400" y="535939"/>
                  </a:lnTo>
                  <a:lnTo>
                    <a:pt x="304800" y="535939"/>
                  </a:lnTo>
                  <a:lnTo>
                    <a:pt x="304800" y="0"/>
                  </a:lnTo>
                  <a:lnTo>
                    <a:pt x="101600" y="0"/>
                  </a:lnTo>
                  <a:close/>
                </a:path>
                <a:path w="406400" h="739139">
                  <a:moveTo>
                    <a:pt x="0" y="0"/>
                  </a:moveTo>
                  <a:lnTo>
                    <a:pt x="0" y="0"/>
                  </a:lnTo>
                </a:path>
                <a:path w="406400" h="739139">
                  <a:moveTo>
                    <a:pt x="406400" y="739139"/>
                  </a:moveTo>
                  <a:lnTo>
                    <a:pt x="406400" y="739139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0670" y="5138419"/>
              <a:ext cx="3571240" cy="1719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09600" y="5245100"/>
            <a:ext cx="290258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0" marR="30480" indent="-1200150">
              <a:lnSpc>
                <a:spcPct val="100000"/>
              </a:lnSpc>
              <a:spcBef>
                <a:spcPts val="100"/>
              </a:spcBef>
            </a:pPr>
            <a:r>
              <a:rPr sz="2400" spc="-160" dirty="0">
                <a:latin typeface="Times New Roman"/>
                <a:cs typeface="Times New Roman"/>
              </a:rPr>
              <a:t>X </a:t>
            </a:r>
            <a:r>
              <a:rPr sz="2400" spc="145" dirty="0">
                <a:latin typeface="Times New Roman"/>
                <a:cs typeface="Times New Roman"/>
              </a:rPr>
              <a:t>must </a:t>
            </a:r>
            <a:r>
              <a:rPr sz="2400" spc="75" dirty="0">
                <a:latin typeface="Times New Roman"/>
                <a:cs typeface="Times New Roman"/>
              </a:rPr>
              <a:t>have </a:t>
            </a:r>
            <a:r>
              <a:rPr sz="2400" spc="135" dirty="0">
                <a:latin typeface="Times New Roman"/>
                <a:cs typeface="Times New Roman"/>
              </a:rPr>
              <a:t>an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order 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50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115060" marR="184785" indent="-918210">
              <a:lnSpc>
                <a:spcPct val="100000"/>
              </a:lnSpc>
            </a:pPr>
            <a:r>
              <a:rPr sz="2400" spc="-40" dirty="0">
                <a:latin typeface="Times New Roman"/>
                <a:cs typeface="Times New Roman"/>
              </a:rPr>
              <a:t>[X] </a:t>
            </a:r>
            <a:r>
              <a:rPr sz="2400" spc="145" dirty="0">
                <a:latin typeface="Times New Roman"/>
                <a:cs typeface="Times New Roman"/>
              </a:rPr>
              <a:t>and </a:t>
            </a:r>
            <a:r>
              <a:rPr sz="2400" spc="-95" dirty="0">
                <a:latin typeface="Times New Roman"/>
                <a:cs typeface="Times New Roman"/>
              </a:rPr>
              <a:t>[X]</a:t>
            </a:r>
            <a:r>
              <a:rPr sz="2100" spc="-142" baseline="27777" dirty="0">
                <a:latin typeface="Times New Roman"/>
                <a:cs typeface="Times New Roman"/>
              </a:rPr>
              <a:t>1 </a:t>
            </a:r>
            <a:r>
              <a:rPr sz="2400" spc="90" dirty="0">
                <a:latin typeface="Times New Roman"/>
                <a:cs typeface="Times New Roman"/>
              </a:rPr>
              <a:t>are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  </a:t>
            </a:r>
            <a:r>
              <a:rPr sz="2400" spc="100" dirty="0">
                <a:latin typeface="Times New Roman"/>
                <a:cs typeface="Times New Roman"/>
              </a:rPr>
              <a:t>same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50459" y="4704079"/>
            <a:ext cx="4028440" cy="2076450"/>
          </a:xfrm>
          <a:custGeom>
            <a:avLst/>
            <a:gdLst/>
            <a:ahLst/>
            <a:cxnLst/>
            <a:rect l="l" t="t" r="r" b="b"/>
            <a:pathLst>
              <a:path w="4028440" h="2076450">
                <a:moveTo>
                  <a:pt x="346710" y="0"/>
                </a:moveTo>
                <a:lnTo>
                  <a:pt x="303604" y="3498"/>
                </a:lnTo>
                <a:lnTo>
                  <a:pt x="261055" y="13593"/>
                </a:lnTo>
                <a:lnTo>
                  <a:pt x="219670" y="29686"/>
                </a:lnTo>
                <a:lnTo>
                  <a:pt x="180057" y="51176"/>
                </a:lnTo>
                <a:lnTo>
                  <a:pt x="142826" y="77464"/>
                </a:lnTo>
                <a:lnTo>
                  <a:pt x="108584" y="107950"/>
                </a:lnTo>
                <a:lnTo>
                  <a:pt x="77941" y="142034"/>
                </a:lnTo>
                <a:lnTo>
                  <a:pt x="51505" y="179117"/>
                </a:lnTo>
                <a:lnTo>
                  <a:pt x="29884" y="218598"/>
                </a:lnTo>
                <a:lnTo>
                  <a:pt x="13687" y="259879"/>
                </a:lnTo>
                <a:lnTo>
                  <a:pt x="3523" y="302359"/>
                </a:lnTo>
                <a:lnTo>
                  <a:pt x="0" y="345440"/>
                </a:lnTo>
                <a:lnTo>
                  <a:pt x="0" y="1729740"/>
                </a:lnTo>
                <a:lnTo>
                  <a:pt x="3523" y="1773111"/>
                </a:lnTo>
                <a:lnTo>
                  <a:pt x="13687" y="1815835"/>
                </a:lnTo>
                <a:lnTo>
                  <a:pt x="29884" y="1857315"/>
                </a:lnTo>
                <a:lnTo>
                  <a:pt x="51505" y="1896956"/>
                </a:lnTo>
                <a:lnTo>
                  <a:pt x="77941" y="1934163"/>
                </a:lnTo>
                <a:lnTo>
                  <a:pt x="108585" y="1968341"/>
                </a:lnTo>
                <a:lnTo>
                  <a:pt x="142826" y="1998894"/>
                </a:lnTo>
                <a:lnTo>
                  <a:pt x="180057" y="2025226"/>
                </a:lnTo>
                <a:lnTo>
                  <a:pt x="219670" y="2046743"/>
                </a:lnTo>
                <a:lnTo>
                  <a:pt x="261055" y="2062850"/>
                </a:lnTo>
                <a:lnTo>
                  <a:pt x="303604" y="2072950"/>
                </a:lnTo>
                <a:lnTo>
                  <a:pt x="346710" y="2076450"/>
                </a:lnTo>
                <a:lnTo>
                  <a:pt x="3681730" y="2076450"/>
                </a:lnTo>
                <a:lnTo>
                  <a:pt x="3725101" y="2072950"/>
                </a:lnTo>
                <a:lnTo>
                  <a:pt x="3767825" y="2062850"/>
                </a:lnTo>
                <a:lnTo>
                  <a:pt x="3809305" y="2046743"/>
                </a:lnTo>
                <a:lnTo>
                  <a:pt x="3848946" y="2025226"/>
                </a:lnTo>
                <a:lnTo>
                  <a:pt x="3886153" y="1998894"/>
                </a:lnTo>
                <a:lnTo>
                  <a:pt x="3920331" y="1968341"/>
                </a:lnTo>
                <a:lnTo>
                  <a:pt x="3950884" y="1934163"/>
                </a:lnTo>
                <a:lnTo>
                  <a:pt x="3977216" y="1896956"/>
                </a:lnTo>
                <a:lnTo>
                  <a:pt x="3998733" y="1857315"/>
                </a:lnTo>
                <a:lnTo>
                  <a:pt x="4014840" y="1815835"/>
                </a:lnTo>
                <a:lnTo>
                  <a:pt x="4024940" y="1773111"/>
                </a:lnTo>
                <a:lnTo>
                  <a:pt x="4028440" y="1729740"/>
                </a:lnTo>
                <a:lnTo>
                  <a:pt x="4028440" y="345440"/>
                </a:lnTo>
                <a:lnTo>
                  <a:pt x="4024940" y="302359"/>
                </a:lnTo>
                <a:lnTo>
                  <a:pt x="4014840" y="259879"/>
                </a:lnTo>
                <a:lnTo>
                  <a:pt x="3998733" y="218598"/>
                </a:lnTo>
                <a:lnTo>
                  <a:pt x="3977216" y="179117"/>
                </a:lnTo>
                <a:lnTo>
                  <a:pt x="3950884" y="142034"/>
                </a:lnTo>
                <a:lnTo>
                  <a:pt x="3920331" y="107950"/>
                </a:lnTo>
                <a:lnTo>
                  <a:pt x="3886153" y="77464"/>
                </a:lnTo>
                <a:lnTo>
                  <a:pt x="3848946" y="51176"/>
                </a:lnTo>
                <a:lnTo>
                  <a:pt x="3809305" y="29686"/>
                </a:lnTo>
                <a:lnTo>
                  <a:pt x="3767825" y="13593"/>
                </a:lnTo>
                <a:lnTo>
                  <a:pt x="3725101" y="3498"/>
                </a:lnTo>
                <a:lnTo>
                  <a:pt x="3681730" y="0"/>
                </a:lnTo>
                <a:lnTo>
                  <a:pt x="346710" y="0"/>
                </a:lnTo>
                <a:close/>
              </a:path>
              <a:path w="4028440" h="2076450">
                <a:moveTo>
                  <a:pt x="0" y="0"/>
                </a:moveTo>
                <a:lnTo>
                  <a:pt x="0" y="0"/>
                </a:lnTo>
              </a:path>
              <a:path w="4028440" h="2076450">
                <a:moveTo>
                  <a:pt x="4028440" y="2076450"/>
                </a:moveTo>
                <a:lnTo>
                  <a:pt x="4028440" y="2076450"/>
                </a:lnTo>
              </a:path>
            </a:pathLst>
          </a:custGeom>
          <a:ln w="38097">
            <a:solidFill>
              <a:srgbClr val="074F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44440" y="4826000"/>
            <a:ext cx="3545204" cy="1654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overall </a:t>
            </a:r>
            <a:r>
              <a:rPr sz="2400" spc="-5" dirty="0">
                <a:latin typeface="Arial"/>
                <a:cs typeface="Arial"/>
              </a:rPr>
              <a:t>reaction order  of </a:t>
            </a:r>
            <a:r>
              <a:rPr sz="2400" dirty="0">
                <a:latin typeface="Arial"/>
                <a:cs typeface="Arial"/>
              </a:rPr>
              <a:t>X + Y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563245" algn="ctr">
              <a:lnSpc>
                <a:spcPts val="2840"/>
              </a:lnSpc>
            </a:pPr>
            <a:r>
              <a:rPr sz="2400" dirty="0">
                <a:latin typeface="Arial"/>
                <a:cs typeface="Arial"/>
              </a:rPr>
              <a:t>1 +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562610" algn="ctr">
              <a:lnSpc>
                <a:spcPct val="100000"/>
              </a:lnSpc>
              <a:spcBef>
                <a:spcPts val="1350"/>
              </a:spcBef>
            </a:pPr>
            <a:r>
              <a:rPr sz="2400" spc="-5" dirty="0">
                <a:latin typeface="Arial"/>
                <a:cs typeface="Arial"/>
              </a:rPr>
              <a:t>3</a:t>
            </a:r>
            <a:r>
              <a:rPr sz="2100" spc="-7" baseline="27777" dirty="0">
                <a:latin typeface="Arial"/>
                <a:cs typeface="Arial"/>
              </a:rPr>
              <a:t>rd</a:t>
            </a:r>
            <a:r>
              <a:rPr sz="2100" spc="412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order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340" y="1183640"/>
            <a:ext cx="86182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So, taking into account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rate constant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reaction order</a:t>
            </a:r>
            <a:r>
              <a:rPr sz="2400" spc="-5" dirty="0">
                <a:latin typeface="Arial"/>
                <a:cs typeface="Arial"/>
              </a:rPr>
              <a:t>,  the </a:t>
            </a:r>
            <a:r>
              <a:rPr sz="2400" spc="-10" dirty="0">
                <a:latin typeface="Arial"/>
                <a:cs typeface="Arial"/>
              </a:rPr>
              <a:t>overall </a:t>
            </a:r>
            <a:r>
              <a:rPr sz="2400" spc="-5" dirty="0">
                <a:latin typeface="Arial"/>
                <a:cs typeface="Arial"/>
              </a:rPr>
              <a:t>rate expression </a:t>
            </a:r>
            <a:r>
              <a:rPr sz="2400" spc="-10" dirty="0">
                <a:latin typeface="Arial"/>
                <a:cs typeface="Arial"/>
              </a:rPr>
              <a:t>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3889" y="2864754"/>
            <a:ext cx="2766695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latin typeface="Arial"/>
                <a:cs typeface="Arial"/>
              </a:rPr>
              <a:t>rate </a:t>
            </a:r>
            <a:r>
              <a:rPr sz="3200" spc="105" dirty="0">
                <a:latin typeface="UKIJ CJK"/>
                <a:cs typeface="UKIJ CJK"/>
              </a:rPr>
              <a:t>=</a:t>
            </a:r>
            <a:r>
              <a:rPr sz="3200" spc="10" dirty="0">
                <a:latin typeface="UKIJ CJK"/>
                <a:cs typeface="UKIJ CJK"/>
              </a:rPr>
              <a:t> </a:t>
            </a:r>
            <a:r>
              <a:rPr sz="3300" i="1" spc="-5" dirty="0">
                <a:latin typeface="DejaVu Sans"/>
                <a:cs typeface="DejaVu Sans"/>
              </a:rPr>
              <a:t>k</a:t>
            </a:r>
            <a:r>
              <a:rPr sz="3200" spc="-5" dirty="0">
                <a:latin typeface="UKIJ CJK"/>
                <a:cs typeface="UKIJ CJK"/>
              </a:rPr>
              <a:t>[X]</a:t>
            </a:r>
            <a:r>
              <a:rPr sz="2775" spc="-7" baseline="28528" dirty="0">
                <a:latin typeface="UKIJ CJK"/>
                <a:cs typeface="UKIJ CJK"/>
              </a:rPr>
              <a:t>m</a:t>
            </a:r>
            <a:r>
              <a:rPr sz="3200" spc="-5" dirty="0">
                <a:latin typeface="UKIJ CJK"/>
                <a:cs typeface="UKIJ CJK"/>
              </a:rPr>
              <a:t>[Y]</a:t>
            </a:r>
            <a:r>
              <a:rPr sz="2775" spc="-7" baseline="28528" dirty="0">
                <a:latin typeface="UKIJ CJK"/>
                <a:cs typeface="UKIJ CJK"/>
              </a:rPr>
              <a:t>n</a:t>
            </a:r>
            <a:endParaRPr sz="2775" baseline="28528">
              <a:latin typeface="UKIJ CJK"/>
              <a:cs typeface="UKIJ CJ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36239" y="2565400"/>
            <a:ext cx="3229610" cy="1156970"/>
          </a:xfrm>
          <a:custGeom>
            <a:avLst/>
            <a:gdLst/>
            <a:ahLst/>
            <a:cxnLst/>
            <a:rect l="l" t="t" r="r" b="b"/>
            <a:pathLst>
              <a:path w="3229610" h="1156970">
                <a:moveTo>
                  <a:pt x="193040" y="0"/>
                </a:moveTo>
                <a:lnTo>
                  <a:pt x="145226" y="7596"/>
                </a:lnTo>
                <a:lnTo>
                  <a:pt x="100094" y="28598"/>
                </a:lnTo>
                <a:lnTo>
                  <a:pt x="60325" y="60325"/>
                </a:lnTo>
                <a:lnTo>
                  <a:pt x="28598" y="100094"/>
                </a:lnTo>
                <a:lnTo>
                  <a:pt x="7596" y="145226"/>
                </a:lnTo>
                <a:lnTo>
                  <a:pt x="0" y="193039"/>
                </a:lnTo>
                <a:lnTo>
                  <a:pt x="0" y="963929"/>
                </a:lnTo>
                <a:lnTo>
                  <a:pt x="7596" y="1011743"/>
                </a:lnTo>
                <a:lnTo>
                  <a:pt x="28598" y="1056875"/>
                </a:lnTo>
                <a:lnTo>
                  <a:pt x="60325" y="1096645"/>
                </a:lnTo>
                <a:lnTo>
                  <a:pt x="100094" y="1128371"/>
                </a:lnTo>
                <a:lnTo>
                  <a:pt x="145226" y="1149373"/>
                </a:lnTo>
                <a:lnTo>
                  <a:pt x="193040" y="1156970"/>
                </a:lnTo>
                <a:lnTo>
                  <a:pt x="3036570" y="1156970"/>
                </a:lnTo>
                <a:lnTo>
                  <a:pt x="3084383" y="1149373"/>
                </a:lnTo>
                <a:lnTo>
                  <a:pt x="3129515" y="1128371"/>
                </a:lnTo>
                <a:lnTo>
                  <a:pt x="3169285" y="1096645"/>
                </a:lnTo>
                <a:lnTo>
                  <a:pt x="3201011" y="1056875"/>
                </a:lnTo>
                <a:lnTo>
                  <a:pt x="3222013" y="1011743"/>
                </a:lnTo>
                <a:lnTo>
                  <a:pt x="3229610" y="963929"/>
                </a:lnTo>
                <a:lnTo>
                  <a:pt x="3229610" y="193039"/>
                </a:lnTo>
                <a:lnTo>
                  <a:pt x="3222013" y="145226"/>
                </a:lnTo>
                <a:lnTo>
                  <a:pt x="3201011" y="100094"/>
                </a:lnTo>
                <a:lnTo>
                  <a:pt x="3169285" y="60324"/>
                </a:lnTo>
                <a:lnTo>
                  <a:pt x="3129515" y="28598"/>
                </a:lnTo>
                <a:lnTo>
                  <a:pt x="3084383" y="7596"/>
                </a:lnTo>
                <a:lnTo>
                  <a:pt x="3036570" y="0"/>
                </a:lnTo>
                <a:lnTo>
                  <a:pt x="193040" y="0"/>
                </a:lnTo>
                <a:close/>
              </a:path>
              <a:path w="3229610" h="1156970">
                <a:moveTo>
                  <a:pt x="0" y="0"/>
                </a:moveTo>
                <a:lnTo>
                  <a:pt x="0" y="0"/>
                </a:lnTo>
              </a:path>
              <a:path w="3229610" h="1156970">
                <a:moveTo>
                  <a:pt x="3229610" y="1156970"/>
                </a:moveTo>
                <a:lnTo>
                  <a:pt x="3229610" y="115697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340" y="4378959"/>
            <a:ext cx="7799070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3745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… </a:t>
            </a:r>
            <a:r>
              <a:rPr sz="2400" spc="-5" dirty="0">
                <a:latin typeface="Arial"/>
                <a:cs typeface="Arial"/>
              </a:rPr>
              <a:t>where </a:t>
            </a:r>
            <a:r>
              <a:rPr sz="2400" dirty="0">
                <a:latin typeface="Arial"/>
                <a:cs typeface="Arial"/>
              </a:rPr>
              <a:t>m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orders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reaction with  respect </a:t>
            </a:r>
            <a:r>
              <a:rPr sz="2400" dirty="0">
                <a:latin typeface="Arial"/>
                <a:cs typeface="Arial"/>
              </a:rPr>
              <a:t>to X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overall </a:t>
            </a:r>
            <a:r>
              <a:rPr sz="2400" spc="-5" dirty="0">
                <a:latin typeface="Arial"/>
                <a:cs typeface="Arial"/>
              </a:rPr>
              <a:t>reaction order is </a:t>
            </a:r>
            <a:r>
              <a:rPr sz="2400" dirty="0">
                <a:latin typeface="Arial"/>
                <a:cs typeface="Arial"/>
              </a:rPr>
              <a:t>m +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50" y="59689"/>
            <a:ext cx="5815330" cy="104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4531" y="1169671"/>
            <a:ext cx="7952740" cy="3219450"/>
            <a:chOff x="684531" y="1169671"/>
            <a:chExt cx="7952740" cy="3219450"/>
          </a:xfrm>
        </p:grpSpPr>
        <p:sp>
          <p:nvSpPr>
            <p:cNvPr id="4" name="object 4"/>
            <p:cNvSpPr/>
            <p:nvPr/>
          </p:nvSpPr>
          <p:spPr>
            <a:xfrm>
              <a:off x="703580" y="1188719"/>
              <a:ext cx="7914640" cy="3181350"/>
            </a:xfrm>
            <a:custGeom>
              <a:avLst/>
              <a:gdLst/>
              <a:ahLst/>
              <a:cxnLst/>
              <a:rect l="l" t="t" r="r" b="b"/>
              <a:pathLst>
                <a:path w="7914640" h="3181350">
                  <a:moveTo>
                    <a:pt x="7385050" y="0"/>
                  </a:moveTo>
                  <a:lnTo>
                    <a:pt x="529590" y="0"/>
                  </a:lnTo>
                  <a:lnTo>
                    <a:pt x="485597" y="2412"/>
                  </a:lnTo>
                  <a:lnTo>
                    <a:pt x="441855" y="9466"/>
                  </a:lnTo>
                  <a:lnTo>
                    <a:pt x="398638" y="20890"/>
                  </a:lnTo>
                  <a:lnTo>
                    <a:pt x="356221" y="36410"/>
                  </a:lnTo>
                  <a:lnTo>
                    <a:pt x="314878" y="55753"/>
                  </a:lnTo>
                  <a:lnTo>
                    <a:pt x="274884" y="78645"/>
                  </a:lnTo>
                  <a:lnTo>
                    <a:pt x="236512" y="104815"/>
                  </a:lnTo>
                  <a:lnTo>
                    <a:pt x="200038" y="133989"/>
                  </a:lnTo>
                  <a:lnTo>
                    <a:pt x="165735" y="165893"/>
                  </a:lnTo>
                  <a:lnTo>
                    <a:pt x="133877" y="200255"/>
                  </a:lnTo>
                  <a:lnTo>
                    <a:pt x="104741" y="236802"/>
                  </a:lnTo>
                  <a:lnTo>
                    <a:pt x="78598" y="275260"/>
                  </a:lnTo>
                  <a:lnTo>
                    <a:pt x="55725" y="315357"/>
                  </a:lnTo>
                  <a:lnTo>
                    <a:pt x="36396" y="356819"/>
                  </a:lnTo>
                  <a:lnTo>
                    <a:pt x="20884" y="399373"/>
                  </a:lnTo>
                  <a:lnTo>
                    <a:pt x="9464" y="442747"/>
                  </a:lnTo>
                  <a:lnTo>
                    <a:pt x="2411" y="486667"/>
                  </a:lnTo>
                  <a:lnTo>
                    <a:pt x="0" y="530859"/>
                  </a:lnTo>
                  <a:lnTo>
                    <a:pt x="0" y="2651760"/>
                  </a:lnTo>
                  <a:lnTo>
                    <a:pt x="2411" y="2695752"/>
                  </a:lnTo>
                  <a:lnTo>
                    <a:pt x="9464" y="2739494"/>
                  </a:lnTo>
                  <a:lnTo>
                    <a:pt x="20884" y="2782711"/>
                  </a:lnTo>
                  <a:lnTo>
                    <a:pt x="36396" y="2825128"/>
                  </a:lnTo>
                  <a:lnTo>
                    <a:pt x="55725" y="2866471"/>
                  </a:lnTo>
                  <a:lnTo>
                    <a:pt x="78598" y="2906465"/>
                  </a:lnTo>
                  <a:lnTo>
                    <a:pt x="104741" y="2944837"/>
                  </a:lnTo>
                  <a:lnTo>
                    <a:pt x="133877" y="2981311"/>
                  </a:lnTo>
                  <a:lnTo>
                    <a:pt x="165734" y="3015614"/>
                  </a:lnTo>
                  <a:lnTo>
                    <a:pt x="200038" y="3047472"/>
                  </a:lnTo>
                  <a:lnTo>
                    <a:pt x="236512" y="3076608"/>
                  </a:lnTo>
                  <a:lnTo>
                    <a:pt x="274884" y="3102751"/>
                  </a:lnTo>
                  <a:lnTo>
                    <a:pt x="314878" y="3125624"/>
                  </a:lnTo>
                  <a:lnTo>
                    <a:pt x="356221" y="3144953"/>
                  </a:lnTo>
                  <a:lnTo>
                    <a:pt x="398638" y="3160465"/>
                  </a:lnTo>
                  <a:lnTo>
                    <a:pt x="441855" y="3171885"/>
                  </a:lnTo>
                  <a:lnTo>
                    <a:pt x="485597" y="3178938"/>
                  </a:lnTo>
                  <a:lnTo>
                    <a:pt x="529590" y="3181349"/>
                  </a:lnTo>
                  <a:lnTo>
                    <a:pt x="7385050" y="3181349"/>
                  </a:lnTo>
                  <a:lnTo>
                    <a:pt x="7429042" y="3178938"/>
                  </a:lnTo>
                  <a:lnTo>
                    <a:pt x="7472784" y="3171885"/>
                  </a:lnTo>
                  <a:lnTo>
                    <a:pt x="7516001" y="3160465"/>
                  </a:lnTo>
                  <a:lnTo>
                    <a:pt x="7558418" y="3144953"/>
                  </a:lnTo>
                  <a:lnTo>
                    <a:pt x="7599761" y="3125624"/>
                  </a:lnTo>
                  <a:lnTo>
                    <a:pt x="7639755" y="3102751"/>
                  </a:lnTo>
                  <a:lnTo>
                    <a:pt x="7678127" y="3076608"/>
                  </a:lnTo>
                  <a:lnTo>
                    <a:pt x="7714601" y="3047472"/>
                  </a:lnTo>
                  <a:lnTo>
                    <a:pt x="7748905" y="3015615"/>
                  </a:lnTo>
                  <a:lnTo>
                    <a:pt x="7780762" y="2981311"/>
                  </a:lnTo>
                  <a:lnTo>
                    <a:pt x="7809898" y="2944837"/>
                  </a:lnTo>
                  <a:lnTo>
                    <a:pt x="7836041" y="2906465"/>
                  </a:lnTo>
                  <a:lnTo>
                    <a:pt x="7858914" y="2866471"/>
                  </a:lnTo>
                  <a:lnTo>
                    <a:pt x="7878243" y="2825128"/>
                  </a:lnTo>
                  <a:lnTo>
                    <a:pt x="7893755" y="2782711"/>
                  </a:lnTo>
                  <a:lnTo>
                    <a:pt x="7905175" y="2739494"/>
                  </a:lnTo>
                  <a:lnTo>
                    <a:pt x="7912228" y="2695752"/>
                  </a:lnTo>
                  <a:lnTo>
                    <a:pt x="7914640" y="2651760"/>
                  </a:lnTo>
                  <a:lnTo>
                    <a:pt x="7914640" y="530859"/>
                  </a:lnTo>
                  <a:lnTo>
                    <a:pt x="7912228" y="486667"/>
                  </a:lnTo>
                  <a:lnTo>
                    <a:pt x="7905175" y="442747"/>
                  </a:lnTo>
                  <a:lnTo>
                    <a:pt x="7893755" y="399373"/>
                  </a:lnTo>
                  <a:lnTo>
                    <a:pt x="7878243" y="356819"/>
                  </a:lnTo>
                  <a:lnTo>
                    <a:pt x="7858914" y="315357"/>
                  </a:lnTo>
                  <a:lnTo>
                    <a:pt x="7836041" y="275260"/>
                  </a:lnTo>
                  <a:lnTo>
                    <a:pt x="7809898" y="236802"/>
                  </a:lnTo>
                  <a:lnTo>
                    <a:pt x="7780762" y="200255"/>
                  </a:lnTo>
                  <a:lnTo>
                    <a:pt x="7748905" y="165893"/>
                  </a:lnTo>
                  <a:lnTo>
                    <a:pt x="7714601" y="133989"/>
                  </a:lnTo>
                  <a:lnTo>
                    <a:pt x="7678127" y="104815"/>
                  </a:lnTo>
                  <a:lnTo>
                    <a:pt x="7639755" y="78645"/>
                  </a:lnTo>
                  <a:lnTo>
                    <a:pt x="7599761" y="55753"/>
                  </a:lnTo>
                  <a:lnTo>
                    <a:pt x="7558418" y="36410"/>
                  </a:lnTo>
                  <a:lnTo>
                    <a:pt x="7516001" y="20890"/>
                  </a:lnTo>
                  <a:lnTo>
                    <a:pt x="7472784" y="9466"/>
                  </a:lnTo>
                  <a:lnTo>
                    <a:pt x="7429042" y="2412"/>
                  </a:lnTo>
                  <a:lnTo>
                    <a:pt x="7385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3580" y="1188719"/>
              <a:ext cx="7914640" cy="3181350"/>
            </a:xfrm>
            <a:custGeom>
              <a:avLst/>
              <a:gdLst/>
              <a:ahLst/>
              <a:cxnLst/>
              <a:rect l="l" t="t" r="r" b="b"/>
              <a:pathLst>
                <a:path w="7914640" h="3181350">
                  <a:moveTo>
                    <a:pt x="529590" y="0"/>
                  </a:moveTo>
                  <a:lnTo>
                    <a:pt x="485597" y="2412"/>
                  </a:lnTo>
                  <a:lnTo>
                    <a:pt x="441855" y="9466"/>
                  </a:lnTo>
                  <a:lnTo>
                    <a:pt x="398638" y="20890"/>
                  </a:lnTo>
                  <a:lnTo>
                    <a:pt x="356221" y="36410"/>
                  </a:lnTo>
                  <a:lnTo>
                    <a:pt x="314878" y="55753"/>
                  </a:lnTo>
                  <a:lnTo>
                    <a:pt x="274884" y="78645"/>
                  </a:lnTo>
                  <a:lnTo>
                    <a:pt x="236512" y="104815"/>
                  </a:lnTo>
                  <a:lnTo>
                    <a:pt x="200038" y="133989"/>
                  </a:lnTo>
                  <a:lnTo>
                    <a:pt x="165735" y="165893"/>
                  </a:lnTo>
                  <a:lnTo>
                    <a:pt x="133877" y="200255"/>
                  </a:lnTo>
                  <a:lnTo>
                    <a:pt x="104741" y="236802"/>
                  </a:lnTo>
                  <a:lnTo>
                    <a:pt x="78598" y="275260"/>
                  </a:lnTo>
                  <a:lnTo>
                    <a:pt x="55725" y="315357"/>
                  </a:lnTo>
                  <a:lnTo>
                    <a:pt x="36396" y="356819"/>
                  </a:lnTo>
                  <a:lnTo>
                    <a:pt x="20884" y="399373"/>
                  </a:lnTo>
                  <a:lnTo>
                    <a:pt x="9464" y="442747"/>
                  </a:lnTo>
                  <a:lnTo>
                    <a:pt x="2411" y="486667"/>
                  </a:lnTo>
                  <a:lnTo>
                    <a:pt x="0" y="530859"/>
                  </a:lnTo>
                  <a:lnTo>
                    <a:pt x="0" y="2651760"/>
                  </a:lnTo>
                  <a:lnTo>
                    <a:pt x="2411" y="2695752"/>
                  </a:lnTo>
                  <a:lnTo>
                    <a:pt x="9464" y="2739494"/>
                  </a:lnTo>
                  <a:lnTo>
                    <a:pt x="20884" y="2782711"/>
                  </a:lnTo>
                  <a:lnTo>
                    <a:pt x="36396" y="2825128"/>
                  </a:lnTo>
                  <a:lnTo>
                    <a:pt x="55725" y="2866471"/>
                  </a:lnTo>
                  <a:lnTo>
                    <a:pt x="78598" y="2906465"/>
                  </a:lnTo>
                  <a:lnTo>
                    <a:pt x="104741" y="2944837"/>
                  </a:lnTo>
                  <a:lnTo>
                    <a:pt x="133877" y="2981311"/>
                  </a:lnTo>
                  <a:lnTo>
                    <a:pt x="165734" y="3015614"/>
                  </a:lnTo>
                  <a:lnTo>
                    <a:pt x="200038" y="3047472"/>
                  </a:lnTo>
                  <a:lnTo>
                    <a:pt x="236512" y="3076608"/>
                  </a:lnTo>
                  <a:lnTo>
                    <a:pt x="274884" y="3102751"/>
                  </a:lnTo>
                  <a:lnTo>
                    <a:pt x="314878" y="3125624"/>
                  </a:lnTo>
                  <a:lnTo>
                    <a:pt x="356221" y="3144953"/>
                  </a:lnTo>
                  <a:lnTo>
                    <a:pt x="398638" y="3160465"/>
                  </a:lnTo>
                  <a:lnTo>
                    <a:pt x="441855" y="3171885"/>
                  </a:lnTo>
                  <a:lnTo>
                    <a:pt x="485597" y="3178938"/>
                  </a:lnTo>
                  <a:lnTo>
                    <a:pt x="529590" y="3181349"/>
                  </a:lnTo>
                  <a:lnTo>
                    <a:pt x="7385050" y="3181349"/>
                  </a:lnTo>
                  <a:lnTo>
                    <a:pt x="7429042" y="3178938"/>
                  </a:lnTo>
                  <a:lnTo>
                    <a:pt x="7472784" y="3171885"/>
                  </a:lnTo>
                  <a:lnTo>
                    <a:pt x="7516001" y="3160465"/>
                  </a:lnTo>
                  <a:lnTo>
                    <a:pt x="7558418" y="3144953"/>
                  </a:lnTo>
                  <a:lnTo>
                    <a:pt x="7599761" y="3125624"/>
                  </a:lnTo>
                  <a:lnTo>
                    <a:pt x="7639755" y="3102751"/>
                  </a:lnTo>
                  <a:lnTo>
                    <a:pt x="7678127" y="3076608"/>
                  </a:lnTo>
                  <a:lnTo>
                    <a:pt x="7714601" y="3047472"/>
                  </a:lnTo>
                  <a:lnTo>
                    <a:pt x="7748905" y="3015615"/>
                  </a:lnTo>
                  <a:lnTo>
                    <a:pt x="7780762" y="2981311"/>
                  </a:lnTo>
                  <a:lnTo>
                    <a:pt x="7809898" y="2944837"/>
                  </a:lnTo>
                  <a:lnTo>
                    <a:pt x="7836041" y="2906465"/>
                  </a:lnTo>
                  <a:lnTo>
                    <a:pt x="7858914" y="2866471"/>
                  </a:lnTo>
                  <a:lnTo>
                    <a:pt x="7878243" y="2825128"/>
                  </a:lnTo>
                  <a:lnTo>
                    <a:pt x="7893755" y="2782711"/>
                  </a:lnTo>
                  <a:lnTo>
                    <a:pt x="7905175" y="2739494"/>
                  </a:lnTo>
                  <a:lnTo>
                    <a:pt x="7912228" y="2695752"/>
                  </a:lnTo>
                  <a:lnTo>
                    <a:pt x="7914640" y="2651760"/>
                  </a:lnTo>
                  <a:lnTo>
                    <a:pt x="7914640" y="530859"/>
                  </a:lnTo>
                  <a:lnTo>
                    <a:pt x="7912228" y="486667"/>
                  </a:lnTo>
                  <a:lnTo>
                    <a:pt x="7905175" y="442747"/>
                  </a:lnTo>
                  <a:lnTo>
                    <a:pt x="7893755" y="399373"/>
                  </a:lnTo>
                  <a:lnTo>
                    <a:pt x="7878243" y="356819"/>
                  </a:lnTo>
                  <a:lnTo>
                    <a:pt x="7858914" y="315357"/>
                  </a:lnTo>
                  <a:lnTo>
                    <a:pt x="7836041" y="275260"/>
                  </a:lnTo>
                  <a:lnTo>
                    <a:pt x="7809898" y="236802"/>
                  </a:lnTo>
                  <a:lnTo>
                    <a:pt x="7780762" y="200255"/>
                  </a:lnTo>
                  <a:lnTo>
                    <a:pt x="7748905" y="165893"/>
                  </a:lnTo>
                  <a:lnTo>
                    <a:pt x="7714601" y="133989"/>
                  </a:lnTo>
                  <a:lnTo>
                    <a:pt x="7678127" y="104815"/>
                  </a:lnTo>
                  <a:lnTo>
                    <a:pt x="7639755" y="78645"/>
                  </a:lnTo>
                  <a:lnTo>
                    <a:pt x="7599761" y="55753"/>
                  </a:lnTo>
                  <a:lnTo>
                    <a:pt x="7558418" y="36410"/>
                  </a:lnTo>
                  <a:lnTo>
                    <a:pt x="7516001" y="20890"/>
                  </a:lnTo>
                  <a:lnTo>
                    <a:pt x="7472784" y="9466"/>
                  </a:lnTo>
                  <a:lnTo>
                    <a:pt x="7429042" y="2412"/>
                  </a:lnTo>
                  <a:lnTo>
                    <a:pt x="7385050" y="0"/>
                  </a:lnTo>
                  <a:lnTo>
                    <a:pt x="529590" y="0"/>
                  </a:lnTo>
                  <a:close/>
                </a:path>
                <a:path w="7914640" h="3181350">
                  <a:moveTo>
                    <a:pt x="0" y="0"/>
                  </a:moveTo>
                  <a:lnTo>
                    <a:pt x="0" y="0"/>
                  </a:lnTo>
                </a:path>
                <a:path w="7914640" h="3181350">
                  <a:moveTo>
                    <a:pt x="7914640" y="3181349"/>
                  </a:moveTo>
                  <a:lnTo>
                    <a:pt x="7914640" y="3181349"/>
                  </a:lnTo>
                </a:path>
              </a:pathLst>
            </a:custGeom>
            <a:ln w="380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3130" y="1725929"/>
              <a:ext cx="2343149" cy="1953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29870" y="4814570"/>
            <a:ext cx="4164329" cy="1797050"/>
          </a:xfrm>
          <a:custGeom>
            <a:avLst/>
            <a:gdLst/>
            <a:ahLst/>
            <a:cxnLst/>
            <a:rect l="l" t="t" r="r" b="b"/>
            <a:pathLst>
              <a:path w="4164329" h="1797050">
                <a:moveTo>
                  <a:pt x="4164329" y="0"/>
                </a:moveTo>
                <a:lnTo>
                  <a:pt x="0" y="0"/>
                </a:lnTo>
                <a:lnTo>
                  <a:pt x="0" y="1797049"/>
                </a:lnTo>
                <a:lnTo>
                  <a:pt x="4164329" y="179704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9870" y="4814570"/>
            <a:ext cx="4164329" cy="1797050"/>
          </a:xfrm>
          <a:prstGeom prst="rect">
            <a:avLst/>
          </a:prstGeom>
          <a:ln w="25518">
            <a:solidFill>
              <a:srgbClr val="074F9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initial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r>
              <a:rPr sz="2400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  <a:p>
            <a:pPr marL="146050" marR="141605" indent="-1905" algn="ctr">
              <a:lnSpc>
                <a:spcPct val="100000"/>
              </a:lnSpc>
            </a:pP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involves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plotting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data 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obtained 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400" spc="-2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experiment 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using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tangent 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calculate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63209" y="4541520"/>
            <a:ext cx="2667000" cy="2127250"/>
            <a:chOff x="5363209" y="4541520"/>
            <a:chExt cx="2667000" cy="2127250"/>
          </a:xfrm>
        </p:grpSpPr>
        <p:sp>
          <p:nvSpPr>
            <p:cNvPr id="10" name="object 10"/>
            <p:cNvSpPr/>
            <p:nvPr/>
          </p:nvSpPr>
          <p:spPr>
            <a:xfrm>
              <a:off x="5453379" y="4598670"/>
              <a:ext cx="16510" cy="2051050"/>
            </a:xfrm>
            <a:custGeom>
              <a:avLst/>
              <a:gdLst/>
              <a:ahLst/>
              <a:cxnLst/>
              <a:rect l="l" t="t" r="r" b="b"/>
              <a:pathLst>
                <a:path w="16510" h="2051050">
                  <a:moveTo>
                    <a:pt x="0" y="0"/>
                  </a:moveTo>
                  <a:lnTo>
                    <a:pt x="16510" y="205104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82259" y="4560570"/>
              <a:ext cx="15240" cy="2051050"/>
            </a:xfrm>
            <a:custGeom>
              <a:avLst/>
              <a:gdLst/>
              <a:ahLst/>
              <a:cxnLst/>
              <a:rect l="l" t="t" r="r" b="b"/>
              <a:pathLst>
                <a:path w="15239" h="2051050">
                  <a:moveTo>
                    <a:pt x="0" y="0"/>
                  </a:moveTo>
                  <a:lnTo>
                    <a:pt x="15239" y="2051049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60999" y="6649720"/>
              <a:ext cx="2550160" cy="0"/>
            </a:xfrm>
            <a:custGeom>
              <a:avLst/>
              <a:gdLst/>
              <a:ahLst/>
              <a:cxnLst/>
              <a:rect l="l" t="t" r="r" b="b"/>
              <a:pathLst>
                <a:path w="2550159">
                  <a:moveTo>
                    <a:pt x="2550159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89879" y="6611620"/>
              <a:ext cx="2548890" cy="0"/>
            </a:xfrm>
            <a:custGeom>
              <a:avLst/>
              <a:gdLst/>
              <a:ahLst/>
              <a:cxnLst/>
              <a:rect l="l" t="t" r="r" b="b"/>
              <a:pathLst>
                <a:path w="2548890">
                  <a:moveTo>
                    <a:pt x="2548890" y="0"/>
                  </a:moveTo>
                  <a:lnTo>
                    <a:pt x="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89879" y="4766310"/>
              <a:ext cx="2426970" cy="1841500"/>
            </a:xfrm>
            <a:custGeom>
              <a:avLst/>
              <a:gdLst/>
              <a:ahLst/>
              <a:cxnLst/>
              <a:rect l="l" t="t" r="r" b="b"/>
              <a:pathLst>
                <a:path w="2426970" h="1841500">
                  <a:moveTo>
                    <a:pt x="0" y="0"/>
                  </a:moveTo>
                  <a:lnTo>
                    <a:pt x="16528" y="44586"/>
                  </a:lnTo>
                  <a:lnTo>
                    <a:pt x="33144" y="89143"/>
                  </a:lnTo>
                  <a:lnTo>
                    <a:pt x="49925" y="133642"/>
                  </a:lnTo>
                  <a:lnTo>
                    <a:pt x="66949" y="178054"/>
                  </a:lnTo>
                  <a:lnTo>
                    <a:pt x="84293" y="222350"/>
                  </a:lnTo>
                  <a:lnTo>
                    <a:pt x="102035" y="266501"/>
                  </a:lnTo>
                  <a:lnTo>
                    <a:pt x="120252" y="310477"/>
                  </a:lnTo>
                  <a:lnTo>
                    <a:pt x="139021" y="354251"/>
                  </a:lnTo>
                  <a:lnTo>
                    <a:pt x="158420" y="397792"/>
                  </a:lnTo>
                  <a:lnTo>
                    <a:pt x="178527" y="441071"/>
                  </a:lnTo>
                  <a:lnTo>
                    <a:pt x="199418" y="484061"/>
                  </a:lnTo>
                  <a:lnTo>
                    <a:pt x="221171" y="526731"/>
                  </a:lnTo>
                  <a:lnTo>
                    <a:pt x="243864" y="569052"/>
                  </a:lnTo>
                  <a:lnTo>
                    <a:pt x="267574" y="610996"/>
                  </a:lnTo>
                  <a:lnTo>
                    <a:pt x="292378" y="652534"/>
                  </a:lnTo>
                  <a:lnTo>
                    <a:pt x="318354" y="693636"/>
                  </a:lnTo>
                  <a:lnTo>
                    <a:pt x="345580" y="734273"/>
                  </a:lnTo>
                  <a:lnTo>
                    <a:pt x="374132" y="774417"/>
                  </a:lnTo>
                  <a:lnTo>
                    <a:pt x="404088" y="814039"/>
                  </a:lnTo>
                  <a:lnTo>
                    <a:pt x="435526" y="853108"/>
                  </a:lnTo>
                  <a:lnTo>
                    <a:pt x="468523" y="891597"/>
                  </a:lnTo>
                  <a:lnTo>
                    <a:pt x="503157" y="929476"/>
                  </a:lnTo>
                  <a:lnTo>
                    <a:pt x="539504" y="966716"/>
                  </a:lnTo>
                  <a:lnTo>
                    <a:pt x="577642" y="1003289"/>
                  </a:lnTo>
                  <a:lnTo>
                    <a:pt x="617649" y="1039165"/>
                  </a:lnTo>
                  <a:lnTo>
                    <a:pt x="659603" y="1074315"/>
                  </a:lnTo>
                  <a:lnTo>
                    <a:pt x="703580" y="1108709"/>
                  </a:lnTo>
                  <a:lnTo>
                    <a:pt x="736498" y="1133201"/>
                  </a:lnTo>
                  <a:lnTo>
                    <a:pt x="771221" y="1158299"/>
                  </a:lnTo>
                  <a:lnTo>
                    <a:pt x="807655" y="1183928"/>
                  </a:lnTo>
                  <a:lnTo>
                    <a:pt x="845706" y="1210015"/>
                  </a:lnTo>
                  <a:lnTo>
                    <a:pt x="885278" y="1236485"/>
                  </a:lnTo>
                  <a:lnTo>
                    <a:pt x="926279" y="1263264"/>
                  </a:lnTo>
                  <a:lnTo>
                    <a:pt x="968612" y="1290276"/>
                  </a:lnTo>
                  <a:lnTo>
                    <a:pt x="1012184" y="1317449"/>
                  </a:lnTo>
                  <a:lnTo>
                    <a:pt x="1056900" y="1344706"/>
                  </a:lnTo>
                  <a:lnTo>
                    <a:pt x="1102667" y="1371975"/>
                  </a:lnTo>
                  <a:lnTo>
                    <a:pt x="1149388" y="1399180"/>
                  </a:lnTo>
                  <a:lnTo>
                    <a:pt x="1196971" y="1426247"/>
                  </a:lnTo>
                  <a:lnTo>
                    <a:pt x="1245320" y="1453101"/>
                  </a:lnTo>
                  <a:lnTo>
                    <a:pt x="1294341" y="1479668"/>
                  </a:lnTo>
                  <a:lnTo>
                    <a:pt x="1343940" y="1505875"/>
                  </a:lnTo>
                  <a:lnTo>
                    <a:pt x="1394023" y="1531645"/>
                  </a:lnTo>
                  <a:lnTo>
                    <a:pt x="1444494" y="1556905"/>
                  </a:lnTo>
                  <a:lnTo>
                    <a:pt x="1495259" y="1581581"/>
                  </a:lnTo>
                  <a:lnTo>
                    <a:pt x="1546225" y="1605597"/>
                  </a:lnTo>
                  <a:lnTo>
                    <a:pt x="1597295" y="1628880"/>
                  </a:lnTo>
                  <a:lnTo>
                    <a:pt x="1648378" y="1651355"/>
                  </a:lnTo>
                  <a:lnTo>
                    <a:pt x="1699376" y="1672948"/>
                  </a:lnTo>
                  <a:lnTo>
                    <a:pt x="1750197" y="1693583"/>
                  </a:lnTo>
                  <a:lnTo>
                    <a:pt x="1800746" y="1713188"/>
                  </a:lnTo>
                  <a:lnTo>
                    <a:pt x="1850928" y="1731687"/>
                  </a:lnTo>
                  <a:lnTo>
                    <a:pt x="1900650" y="1749006"/>
                  </a:lnTo>
                  <a:lnTo>
                    <a:pt x="1949815" y="1765070"/>
                  </a:lnTo>
                  <a:lnTo>
                    <a:pt x="1998331" y="1779805"/>
                  </a:lnTo>
                  <a:lnTo>
                    <a:pt x="2046103" y="1793137"/>
                  </a:lnTo>
                  <a:lnTo>
                    <a:pt x="2093035" y="1804991"/>
                  </a:lnTo>
                  <a:lnTo>
                    <a:pt x="2139035" y="1815293"/>
                  </a:lnTo>
                  <a:lnTo>
                    <a:pt x="2184007" y="1823968"/>
                  </a:lnTo>
                  <a:lnTo>
                    <a:pt x="2227856" y="1830942"/>
                  </a:lnTo>
                  <a:lnTo>
                    <a:pt x="2270490" y="1836140"/>
                  </a:lnTo>
                  <a:lnTo>
                    <a:pt x="2311812" y="1839489"/>
                  </a:lnTo>
                  <a:lnTo>
                    <a:pt x="2351729" y="1840913"/>
                  </a:lnTo>
                  <a:lnTo>
                    <a:pt x="2390146" y="1840338"/>
                  </a:lnTo>
                  <a:lnTo>
                    <a:pt x="2426970" y="1837689"/>
                  </a:lnTo>
                </a:path>
                <a:path w="2426970" h="1841500">
                  <a:moveTo>
                    <a:pt x="0" y="0"/>
                  </a:moveTo>
                  <a:lnTo>
                    <a:pt x="0" y="0"/>
                  </a:lnTo>
                </a:path>
                <a:path w="2426970" h="1841500">
                  <a:moveTo>
                    <a:pt x="2426970" y="1840229"/>
                  </a:moveTo>
                  <a:lnTo>
                    <a:pt x="2426970" y="1840229"/>
                  </a:lnTo>
                </a:path>
              </a:pathLst>
            </a:custGeom>
            <a:ln w="28393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68040" y="1270000"/>
            <a:ext cx="5193030" cy="36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620" marR="250190" indent="-254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order can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-5" dirty="0">
                <a:latin typeface="Arial"/>
                <a:cs typeface="Arial"/>
              </a:rPr>
              <a:t>determined  experimentally using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initial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rate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method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but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… to do </a:t>
            </a:r>
            <a:r>
              <a:rPr sz="2400" spc="-5" dirty="0">
                <a:latin typeface="Arial"/>
                <a:cs typeface="Arial"/>
              </a:rPr>
              <a:t>so, the concentration of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reactant </a:t>
            </a:r>
            <a:r>
              <a:rPr sz="2400" spc="-10" dirty="0">
                <a:latin typeface="Arial"/>
                <a:cs typeface="Arial"/>
              </a:rPr>
              <a:t>under </a:t>
            </a:r>
            <a:r>
              <a:rPr sz="2400" spc="-5" dirty="0">
                <a:latin typeface="Arial"/>
                <a:cs typeface="Arial"/>
              </a:rPr>
              <a:t>investigation should be  changed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other </a:t>
            </a:r>
            <a:r>
              <a:rPr sz="2400" spc="-5" dirty="0">
                <a:latin typeface="Arial"/>
                <a:cs typeface="Arial"/>
              </a:rPr>
              <a:t>reactant’s  concentration should </a:t>
            </a:r>
            <a:r>
              <a:rPr sz="2400" dirty="0">
                <a:latin typeface="Arial"/>
                <a:cs typeface="Arial"/>
              </a:rPr>
              <a:t>remain 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same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Arial"/>
              <a:cs typeface="Arial"/>
            </a:endParaRPr>
          </a:p>
          <a:p>
            <a:pPr marL="16129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[A]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8150" y="6522719"/>
            <a:ext cx="60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45429" y="4525009"/>
            <a:ext cx="262890" cy="1656080"/>
          </a:xfrm>
          <a:custGeom>
            <a:avLst/>
            <a:gdLst/>
            <a:ahLst/>
            <a:cxnLst/>
            <a:rect l="l" t="t" r="r" b="b"/>
            <a:pathLst>
              <a:path w="262889" h="1656079">
                <a:moveTo>
                  <a:pt x="0" y="0"/>
                </a:moveTo>
                <a:lnTo>
                  <a:pt x="262890" y="1656079"/>
                </a:lnTo>
              </a:path>
            </a:pathLst>
          </a:custGeom>
          <a:ln w="125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6" name="object 6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21" name="object 21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10821" y="1162051"/>
            <a:ext cx="4105910" cy="1631950"/>
            <a:chOff x="210821" y="1162051"/>
            <a:chExt cx="4105910" cy="1631950"/>
          </a:xfrm>
        </p:grpSpPr>
        <p:sp>
          <p:nvSpPr>
            <p:cNvPr id="25" name="object 25"/>
            <p:cNvSpPr/>
            <p:nvPr/>
          </p:nvSpPr>
          <p:spPr>
            <a:xfrm>
              <a:off x="229869" y="1181099"/>
              <a:ext cx="4067810" cy="1593850"/>
            </a:xfrm>
            <a:custGeom>
              <a:avLst/>
              <a:gdLst/>
              <a:ahLst/>
              <a:cxnLst/>
              <a:rect l="l" t="t" r="r" b="b"/>
              <a:pathLst>
                <a:path w="4067810" h="1593850">
                  <a:moveTo>
                    <a:pt x="3802379" y="0"/>
                  </a:moveTo>
                  <a:lnTo>
                    <a:pt x="265430" y="0"/>
                  </a:lnTo>
                  <a:lnTo>
                    <a:pt x="221540" y="4712"/>
                  </a:lnTo>
                  <a:lnTo>
                    <a:pt x="178665" y="18131"/>
                  </a:lnTo>
                  <a:lnTo>
                    <a:pt x="137912" y="39181"/>
                  </a:lnTo>
                  <a:lnTo>
                    <a:pt x="100389" y="66785"/>
                  </a:lnTo>
                  <a:lnTo>
                    <a:pt x="67203" y="99866"/>
                  </a:lnTo>
                  <a:lnTo>
                    <a:pt x="39464" y="137348"/>
                  </a:lnTo>
                  <a:lnTo>
                    <a:pt x="18278" y="178153"/>
                  </a:lnTo>
                  <a:lnTo>
                    <a:pt x="4754" y="221206"/>
                  </a:lnTo>
                  <a:lnTo>
                    <a:pt x="0" y="265429"/>
                  </a:lnTo>
                  <a:lnTo>
                    <a:pt x="0" y="1328420"/>
                  </a:lnTo>
                  <a:lnTo>
                    <a:pt x="4754" y="1372309"/>
                  </a:lnTo>
                  <a:lnTo>
                    <a:pt x="18278" y="1415184"/>
                  </a:lnTo>
                  <a:lnTo>
                    <a:pt x="39464" y="1455937"/>
                  </a:lnTo>
                  <a:lnTo>
                    <a:pt x="67203" y="1493460"/>
                  </a:lnTo>
                  <a:lnTo>
                    <a:pt x="100389" y="1526646"/>
                  </a:lnTo>
                  <a:lnTo>
                    <a:pt x="137912" y="1554385"/>
                  </a:lnTo>
                  <a:lnTo>
                    <a:pt x="178665" y="1575571"/>
                  </a:lnTo>
                  <a:lnTo>
                    <a:pt x="221540" y="1589095"/>
                  </a:lnTo>
                  <a:lnTo>
                    <a:pt x="265430" y="1593850"/>
                  </a:lnTo>
                  <a:lnTo>
                    <a:pt x="3802379" y="1593850"/>
                  </a:lnTo>
                  <a:lnTo>
                    <a:pt x="3846269" y="1589095"/>
                  </a:lnTo>
                  <a:lnTo>
                    <a:pt x="3889144" y="1575571"/>
                  </a:lnTo>
                  <a:lnTo>
                    <a:pt x="3929897" y="1554385"/>
                  </a:lnTo>
                  <a:lnTo>
                    <a:pt x="3967420" y="1526646"/>
                  </a:lnTo>
                  <a:lnTo>
                    <a:pt x="4000606" y="1493460"/>
                  </a:lnTo>
                  <a:lnTo>
                    <a:pt x="4028345" y="1455937"/>
                  </a:lnTo>
                  <a:lnTo>
                    <a:pt x="4049531" y="1415184"/>
                  </a:lnTo>
                  <a:lnTo>
                    <a:pt x="4063055" y="1372309"/>
                  </a:lnTo>
                  <a:lnTo>
                    <a:pt x="4067809" y="1328420"/>
                  </a:lnTo>
                  <a:lnTo>
                    <a:pt x="4067809" y="265429"/>
                  </a:lnTo>
                  <a:lnTo>
                    <a:pt x="4063055" y="221206"/>
                  </a:lnTo>
                  <a:lnTo>
                    <a:pt x="4049531" y="178153"/>
                  </a:lnTo>
                  <a:lnTo>
                    <a:pt x="4028345" y="137348"/>
                  </a:lnTo>
                  <a:lnTo>
                    <a:pt x="4000606" y="99866"/>
                  </a:lnTo>
                  <a:lnTo>
                    <a:pt x="3967420" y="66785"/>
                  </a:lnTo>
                  <a:lnTo>
                    <a:pt x="3929897" y="39181"/>
                  </a:lnTo>
                  <a:lnTo>
                    <a:pt x="3889144" y="18131"/>
                  </a:lnTo>
                  <a:lnTo>
                    <a:pt x="3846269" y="4712"/>
                  </a:lnTo>
                  <a:lnTo>
                    <a:pt x="3802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9869" y="1181099"/>
              <a:ext cx="4067810" cy="1593850"/>
            </a:xfrm>
            <a:custGeom>
              <a:avLst/>
              <a:gdLst/>
              <a:ahLst/>
              <a:cxnLst/>
              <a:rect l="l" t="t" r="r" b="b"/>
              <a:pathLst>
                <a:path w="4067810" h="1593850">
                  <a:moveTo>
                    <a:pt x="265430" y="0"/>
                  </a:moveTo>
                  <a:lnTo>
                    <a:pt x="221540" y="4712"/>
                  </a:lnTo>
                  <a:lnTo>
                    <a:pt x="178665" y="18131"/>
                  </a:lnTo>
                  <a:lnTo>
                    <a:pt x="137912" y="39181"/>
                  </a:lnTo>
                  <a:lnTo>
                    <a:pt x="100389" y="66785"/>
                  </a:lnTo>
                  <a:lnTo>
                    <a:pt x="67203" y="99866"/>
                  </a:lnTo>
                  <a:lnTo>
                    <a:pt x="39464" y="137348"/>
                  </a:lnTo>
                  <a:lnTo>
                    <a:pt x="18278" y="178153"/>
                  </a:lnTo>
                  <a:lnTo>
                    <a:pt x="4754" y="221206"/>
                  </a:lnTo>
                  <a:lnTo>
                    <a:pt x="0" y="265429"/>
                  </a:lnTo>
                  <a:lnTo>
                    <a:pt x="0" y="1328420"/>
                  </a:lnTo>
                  <a:lnTo>
                    <a:pt x="4754" y="1372309"/>
                  </a:lnTo>
                  <a:lnTo>
                    <a:pt x="18278" y="1415184"/>
                  </a:lnTo>
                  <a:lnTo>
                    <a:pt x="39464" y="1455937"/>
                  </a:lnTo>
                  <a:lnTo>
                    <a:pt x="67203" y="1493460"/>
                  </a:lnTo>
                  <a:lnTo>
                    <a:pt x="100389" y="1526646"/>
                  </a:lnTo>
                  <a:lnTo>
                    <a:pt x="137912" y="1554385"/>
                  </a:lnTo>
                  <a:lnTo>
                    <a:pt x="178665" y="1575571"/>
                  </a:lnTo>
                  <a:lnTo>
                    <a:pt x="221540" y="1589095"/>
                  </a:lnTo>
                  <a:lnTo>
                    <a:pt x="265430" y="1593850"/>
                  </a:lnTo>
                  <a:lnTo>
                    <a:pt x="3802379" y="1593850"/>
                  </a:lnTo>
                  <a:lnTo>
                    <a:pt x="3846269" y="1589095"/>
                  </a:lnTo>
                  <a:lnTo>
                    <a:pt x="3889144" y="1575571"/>
                  </a:lnTo>
                  <a:lnTo>
                    <a:pt x="3929897" y="1554385"/>
                  </a:lnTo>
                  <a:lnTo>
                    <a:pt x="3967420" y="1526646"/>
                  </a:lnTo>
                  <a:lnTo>
                    <a:pt x="4000606" y="1493460"/>
                  </a:lnTo>
                  <a:lnTo>
                    <a:pt x="4028345" y="1455937"/>
                  </a:lnTo>
                  <a:lnTo>
                    <a:pt x="4049531" y="1415184"/>
                  </a:lnTo>
                  <a:lnTo>
                    <a:pt x="4063055" y="1372309"/>
                  </a:lnTo>
                  <a:lnTo>
                    <a:pt x="4067809" y="1328420"/>
                  </a:lnTo>
                  <a:lnTo>
                    <a:pt x="4067809" y="265429"/>
                  </a:lnTo>
                  <a:lnTo>
                    <a:pt x="4063055" y="221206"/>
                  </a:lnTo>
                  <a:lnTo>
                    <a:pt x="4049531" y="178153"/>
                  </a:lnTo>
                  <a:lnTo>
                    <a:pt x="4028345" y="137348"/>
                  </a:lnTo>
                  <a:lnTo>
                    <a:pt x="4000606" y="99866"/>
                  </a:lnTo>
                  <a:lnTo>
                    <a:pt x="3967420" y="66785"/>
                  </a:lnTo>
                  <a:lnTo>
                    <a:pt x="3929897" y="39181"/>
                  </a:lnTo>
                  <a:lnTo>
                    <a:pt x="3889144" y="18131"/>
                  </a:lnTo>
                  <a:lnTo>
                    <a:pt x="3846269" y="4712"/>
                  </a:lnTo>
                  <a:lnTo>
                    <a:pt x="3802379" y="0"/>
                  </a:lnTo>
                  <a:lnTo>
                    <a:pt x="265430" y="0"/>
                  </a:lnTo>
                  <a:close/>
                </a:path>
                <a:path w="4067810" h="1593850">
                  <a:moveTo>
                    <a:pt x="0" y="0"/>
                  </a:moveTo>
                  <a:lnTo>
                    <a:pt x="0" y="0"/>
                  </a:lnTo>
                </a:path>
                <a:path w="4067810" h="1593850">
                  <a:moveTo>
                    <a:pt x="4067809" y="1593850"/>
                  </a:moveTo>
                  <a:lnTo>
                    <a:pt x="4067809" y="1593850"/>
                  </a:lnTo>
                </a:path>
              </a:pathLst>
            </a:custGeom>
            <a:ln w="38097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85140" y="1233170"/>
            <a:ext cx="355472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If </a:t>
            </a:r>
            <a:r>
              <a:rPr sz="2400" spc="114" dirty="0"/>
              <a:t>rate </a:t>
            </a:r>
            <a:r>
              <a:rPr sz="2400" spc="90" dirty="0"/>
              <a:t>doubles </a:t>
            </a:r>
            <a:r>
              <a:rPr sz="2400" spc="85" dirty="0"/>
              <a:t>because</a:t>
            </a:r>
            <a:r>
              <a:rPr sz="2400" spc="-204" dirty="0"/>
              <a:t> </a:t>
            </a:r>
            <a:r>
              <a:rPr sz="2400" spc="145" dirty="0"/>
              <a:t>the  </a:t>
            </a:r>
            <a:r>
              <a:rPr sz="2400" spc="110" dirty="0"/>
              <a:t>concentration </a:t>
            </a:r>
            <a:r>
              <a:rPr sz="2400" spc="25" dirty="0"/>
              <a:t>is </a:t>
            </a:r>
            <a:r>
              <a:rPr sz="2400" spc="100" dirty="0"/>
              <a:t>doubled,  </a:t>
            </a:r>
            <a:r>
              <a:rPr sz="2400" spc="155" dirty="0"/>
              <a:t>then </a:t>
            </a:r>
            <a:r>
              <a:rPr sz="2400" spc="95" dirty="0"/>
              <a:t>it </a:t>
            </a:r>
            <a:r>
              <a:rPr sz="2400" spc="20" dirty="0"/>
              <a:t>is </a:t>
            </a:r>
            <a:r>
              <a:rPr sz="2400" spc="85" dirty="0"/>
              <a:t>a </a:t>
            </a:r>
            <a:r>
              <a:rPr sz="2400" spc="55" dirty="0"/>
              <a:t>first </a:t>
            </a:r>
            <a:r>
              <a:rPr sz="2400" spc="110" dirty="0"/>
              <a:t>order  </a:t>
            </a:r>
            <a:r>
              <a:rPr sz="2400" spc="95" dirty="0"/>
              <a:t>reaction</a:t>
            </a:r>
            <a:endParaRPr sz="2400"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229870" y="2998470"/>
          <a:ext cx="6095999" cy="17449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1948179"/>
                <a:gridCol w="2115820"/>
              </a:tblGrid>
              <a:tr h="82549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[X]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009CD8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[Y]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445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009CD8"/>
                    </a:solidFill>
                  </a:tcPr>
                </a:tc>
                <a:tc>
                  <a:txBody>
                    <a:bodyPr/>
                    <a:lstStyle/>
                    <a:p>
                      <a:pPr marL="301625" marR="208279" indent="467359">
                        <a:lnSpc>
                          <a:spcPct val="101699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  </a:t>
                      </a: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r>
                        <a:rPr sz="2100" b="1" spc="-89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100" b="1" spc="-247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009CD8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marL="7639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64770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56007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marL="7639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6EFF7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0.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6EFF7"/>
                    </a:solidFill>
                  </a:tcPr>
                </a:tc>
                <a:tc>
                  <a:txBody>
                    <a:bodyPr/>
                    <a:lstStyle/>
                    <a:p>
                      <a:pPr marR="5581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6EFF7"/>
                    </a:solidFill>
                  </a:tcPr>
                </a:tc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>
            <a:off x="4597400" y="1136650"/>
            <a:ext cx="4286250" cy="163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870" y="4644390"/>
            <a:ext cx="2218690" cy="1811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35279" y="5243829"/>
            <a:ext cx="17589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Times New Roman"/>
                <a:cs typeface="Times New Roman"/>
              </a:rPr>
              <a:t>C</a:t>
            </a:r>
            <a:r>
              <a:rPr sz="2400" spc="95" dirty="0">
                <a:latin typeface="Times New Roman"/>
                <a:cs typeface="Times New Roman"/>
              </a:rPr>
              <a:t>o</a:t>
            </a:r>
            <a:r>
              <a:rPr sz="2400" spc="185" dirty="0">
                <a:latin typeface="Times New Roman"/>
                <a:cs typeface="Times New Roman"/>
              </a:rPr>
              <a:t>n</a:t>
            </a:r>
            <a:r>
              <a:rPr sz="2400" spc="30" dirty="0">
                <a:latin typeface="Times New Roman"/>
                <a:cs typeface="Times New Roman"/>
              </a:rPr>
              <a:t>c</a:t>
            </a:r>
            <a:r>
              <a:rPr sz="2400" spc="125" dirty="0">
                <a:latin typeface="Times New Roman"/>
                <a:cs typeface="Times New Roman"/>
              </a:rPr>
              <a:t>entrat</a:t>
            </a:r>
            <a:r>
              <a:rPr sz="2400" spc="95" dirty="0">
                <a:latin typeface="Times New Roman"/>
                <a:cs typeface="Times New Roman"/>
              </a:rPr>
              <a:t>i</a:t>
            </a:r>
            <a:r>
              <a:rPr sz="2400" spc="60" dirty="0">
                <a:latin typeface="Times New Roman"/>
                <a:cs typeface="Times New Roman"/>
              </a:rPr>
              <a:t>o  </a:t>
            </a:r>
            <a:r>
              <a:rPr sz="2400" spc="195" dirty="0">
                <a:latin typeface="Times New Roman"/>
                <a:cs typeface="Times New Roman"/>
              </a:rPr>
              <a:t>n </a:t>
            </a:r>
            <a:r>
              <a:rPr sz="2400" spc="100" dirty="0">
                <a:latin typeface="Times New Roman"/>
                <a:cs typeface="Times New Roman"/>
              </a:rPr>
              <a:t>remains 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same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33600" y="4644390"/>
            <a:ext cx="2218690" cy="1811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69820" y="5426709"/>
            <a:ext cx="17583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Times New Roman"/>
                <a:cs typeface="Times New Roman"/>
              </a:rPr>
              <a:t>C</a:t>
            </a:r>
            <a:r>
              <a:rPr sz="2400" spc="85" dirty="0">
                <a:latin typeface="Times New Roman"/>
                <a:cs typeface="Times New Roman"/>
              </a:rPr>
              <a:t>o</a:t>
            </a:r>
            <a:r>
              <a:rPr sz="2400" spc="120" dirty="0">
                <a:latin typeface="Times New Roman"/>
                <a:cs typeface="Times New Roman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c</a:t>
            </a:r>
            <a:r>
              <a:rPr sz="2400" spc="130" dirty="0">
                <a:latin typeface="Times New Roman"/>
                <a:cs typeface="Times New Roman"/>
              </a:rPr>
              <a:t>e</a:t>
            </a:r>
            <a:r>
              <a:rPr sz="2400" spc="135" dirty="0">
                <a:latin typeface="Times New Roman"/>
                <a:cs typeface="Times New Roman"/>
              </a:rPr>
              <a:t>n</a:t>
            </a:r>
            <a:r>
              <a:rPr sz="2400" spc="130" dirty="0">
                <a:latin typeface="Times New Roman"/>
                <a:cs typeface="Times New Roman"/>
              </a:rPr>
              <a:t>t</a:t>
            </a:r>
            <a:r>
              <a:rPr sz="2400" spc="165" dirty="0">
                <a:latin typeface="Times New Roman"/>
                <a:cs typeface="Times New Roman"/>
              </a:rPr>
              <a:t>r</a:t>
            </a:r>
            <a:r>
              <a:rPr sz="2400" spc="95" dirty="0">
                <a:latin typeface="Times New Roman"/>
                <a:cs typeface="Times New Roman"/>
              </a:rPr>
              <a:t>at</a:t>
            </a:r>
            <a:r>
              <a:rPr sz="2400" spc="80" dirty="0">
                <a:latin typeface="Times New Roman"/>
                <a:cs typeface="Times New Roman"/>
              </a:rPr>
              <a:t>i</a:t>
            </a:r>
            <a:r>
              <a:rPr sz="2400" spc="60" dirty="0">
                <a:latin typeface="Times New Roman"/>
                <a:cs typeface="Times New Roman"/>
              </a:rPr>
              <a:t>o  </a:t>
            </a:r>
            <a:r>
              <a:rPr sz="2400" spc="195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doubled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224020" y="4644390"/>
            <a:ext cx="2115820" cy="18110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26940" y="5243829"/>
            <a:ext cx="11118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 algn="just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Times New Roman"/>
                <a:cs typeface="Times New Roman"/>
              </a:rPr>
              <a:t>Rate </a:t>
            </a:r>
            <a:r>
              <a:rPr sz="2400" spc="20" dirty="0">
                <a:latin typeface="Times New Roman"/>
                <a:cs typeface="Times New Roman"/>
              </a:rPr>
              <a:t>of  </a:t>
            </a:r>
            <a:r>
              <a:rPr sz="2400" spc="125" dirty="0">
                <a:latin typeface="Times New Roman"/>
                <a:cs typeface="Times New Roman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ea</a:t>
            </a:r>
            <a:r>
              <a:rPr sz="2400" spc="60" dirty="0">
                <a:latin typeface="Times New Roman"/>
                <a:cs typeface="Times New Roman"/>
              </a:rPr>
              <a:t>c</a:t>
            </a:r>
            <a:r>
              <a:rPr sz="2400" spc="185" dirty="0">
                <a:latin typeface="Times New Roman"/>
                <a:cs typeface="Times New Roman"/>
              </a:rPr>
              <a:t>t</a:t>
            </a:r>
            <a:r>
              <a:rPr sz="2400" spc="30" dirty="0">
                <a:latin typeface="Times New Roman"/>
                <a:cs typeface="Times New Roman"/>
              </a:rPr>
              <a:t>i</a:t>
            </a:r>
            <a:r>
              <a:rPr sz="2400" spc="60" dirty="0">
                <a:latin typeface="Times New Roman"/>
                <a:cs typeface="Times New Roman"/>
              </a:rPr>
              <a:t>o</a:t>
            </a:r>
            <a:r>
              <a:rPr sz="2400" spc="130" dirty="0">
                <a:latin typeface="Times New Roman"/>
                <a:cs typeface="Times New Roman"/>
              </a:rPr>
              <a:t>n  </a:t>
            </a:r>
            <a:r>
              <a:rPr sz="2400" spc="120" dirty="0">
                <a:latin typeface="Times New Roman"/>
                <a:cs typeface="Times New Roman"/>
              </a:rPr>
              <a:t>d</a:t>
            </a:r>
            <a:r>
              <a:rPr sz="2400" spc="125" dirty="0">
                <a:latin typeface="Times New Roman"/>
                <a:cs typeface="Times New Roman"/>
              </a:rPr>
              <a:t>o</a:t>
            </a:r>
            <a:r>
              <a:rPr sz="2400" spc="155" dirty="0">
                <a:latin typeface="Times New Roman"/>
                <a:cs typeface="Times New Roman"/>
              </a:rPr>
              <a:t>u</a:t>
            </a:r>
            <a:r>
              <a:rPr sz="2400" spc="125" dirty="0">
                <a:latin typeface="Times New Roman"/>
                <a:cs typeface="Times New Roman"/>
              </a:rPr>
              <a:t>b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120" dirty="0">
                <a:latin typeface="Times New Roman"/>
                <a:cs typeface="Times New Roman"/>
              </a:rPr>
              <a:t>ed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396991" y="2896871"/>
            <a:ext cx="2636520" cy="3719829"/>
            <a:chOff x="6396991" y="2896871"/>
            <a:chExt cx="2636520" cy="3719829"/>
          </a:xfrm>
        </p:grpSpPr>
        <p:sp>
          <p:nvSpPr>
            <p:cNvPr id="37" name="object 37"/>
            <p:cNvSpPr/>
            <p:nvPr/>
          </p:nvSpPr>
          <p:spPr>
            <a:xfrm>
              <a:off x="6416040" y="2915919"/>
              <a:ext cx="2598420" cy="3681729"/>
            </a:xfrm>
            <a:custGeom>
              <a:avLst/>
              <a:gdLst/>
              <a:ahLst/>
              <a:cxnLst/>
              <a:rect l="l" t="t" r="r" b="b"/>
              <a:pathLst>
                <a:path w="2598420" h="3681729">
                  <a:moveTo>
                    <a:pt x="2165350" y="0"/>
                  </a:moveTo>
                  <a:lnTo>
                    <a:pt x="433069" y="0"/>
                  </a:lnTo>
                  <a:lnTo>
                    <a:pt x="389937" y="2830"/>
                  </a:lnTo>
                  <a:lnTo>
                    <a:pt x="347160" y="11064"/>
                  </a:lnTo>
                  <a:lnTo>
                    <a:pt x="305125" y="24312"/>
                  </a:lnTo>
                  <a:lnTo>
                    <a:pt x="264221" y="42187"/>
                  </a:lnTo>
                  <a:lnTo>
                    <a:pt x="224837" y="64299"/>
                  </a:lnTo>
                  <a:lnTo>
                    <a:pt x="187360" y="90261"/>
                  </a:lnTo>
                  <a:lnTo>
                    <a:pt x="152180" y="119684"/>
                  </a:lnTo>
                  <a:lnTo>
                    <a:pt x="119684" y="152180"/>
                  </a:lnTo>
                  <a:lnTo>
                    <a:pt x="90261" y="187360"/>
                  </a:lnTo>
                  <a:lnTo>
                    <a:pt x="64299" y="224837"/>
                  </a:lnTo>
                  <a:lnTo>
                    <a:pt x="42187" y="264221"/>
                  </a:lnTo>
                  <a:lnTo>
                    <a:pt x="24312" y="305125"/>
                  </a:lnTo>
                  <a:lnTo>
                    <a:pt x="11064" y="347160"/>
                  </a:lnTo>
                  <a:lnTo>
                    <a:pt x="2830" y="389937"/>
                  </a:lnTo>
                  <a:lnTo>
                    <a:pt x="0" y="433069"/>
                  </a:lnTo>
                  <a:lnTo>
                    <a:pt x="0" y="3248660"/>
                  </a:lnTo>
                  <a:lnTo>
                    <a:pt x="2830" y="3292013"/>
                  </a:lnTo>
                  <a:lnTo>
                    <a:pt x="11064" y="3334951"/>
                  </a:lnTo>
                  <a:lnTo>
                    <a:pt x="24312" y="3377092"/>
                  </a:lnTo>
                  <a:lnTo>
                    <a:pt x="42187" y="3418055"/>
                  </a:lnTo>
                  <a:lnTo>
                    <a:pt x="64299" y="3457457"/>
                  </a:lnTo>
                  <a:lnTo>
                    <a:pt x="90261" y="3494918"/>
                  </a:lnTo>
                  <a:lnTo>
                    <a:pt x="119684" y="3530055"/>
                  </a:lnTo>
                  <a:lnTo>
                    <a:pt x="152180" y="3562488"/>
                  </a:lnTo>
                  <a:lnTo>
                    <a:pt x="187360" y="3591834"/>
                  </a:lnTo>
                  <a:lnTo>
                    <a:pt x="224837" y="3617712"/>
                  </a:lnTo>
                  <a:lnTo>
                    <a:pt x="264221" y="3639741"/>
                  </a:lnTo>
                  <a:lnTo>
                    <a:pt x="305125" y="3657539"/>
                  </a:lnTo>
                  <a:lnTo>
                    <a:pt x="347160" y="3670724"/>
                  </a:lnTo>
                  <a:lnTo>
                    <a:pt x="389937" y="3678914"/>
                  </a:lnTo>
                  <a:lnTo>
                    <a:pt x="433069" y="3681729"/>
                  </a:lnTo>
                  <a:lnTo>
                    <a:pt x="2165350" y="3681729"/>
                  </a:lnTo>
                  <a:lnTo>
                    <a:pt x="2208482" y="3678914"/>
                  </a:lnTo>
                  <a:lnTo>
                    <a:pt x="2251259" y="3670724"/>
                  </a:lnTo>
                  <a:lnTo>
                    <a:pt x="2293294" y="3657539"/>
                  </a:lnTo>
                  <a:lnTo>
                    <a:pt x="2334198" y="3639741"/>
                  </a:lnTo>
                  <a:lnTo>
                    <a:pt x="2373582" y="3617712"/>
                  </a:lnTo>
                  <a:lnTo>
                    <a:pt x="2411059" y="3591834"/>
                  </a:lnTo>
                  <a:lnTo>
                    <a:pt x="2446239" y="3562488"/>
                  </a:lnTo>
                  <a:lnTo>
                    <a:pt x="2478735" y="3530055"/>
                  </a:lnTo>
                  <a:lnTo>
                    <a:pt x="2508158" y="3494918"/>
                  </a:lnTo>
                  <a:lnTo>
                    <a:pt x="2534120" y="3457457"/>
                  </a:lnTo>
                  <a:lnTo>
                    <a:pt x="2556232" y="3418055"/>
                  </a:lnTo>
                  <a:lnTo>
                    <a:pt x="2574107" y="3377092"/>
                  </a:lnTo>
                  <a:lnTo>
                    <a:pt x="2587355" y="3334951"/>
                  </a:lnTo>
                  <a:lnTo>
                    <a:pt x="2595589" y="3292013"/>
                  </a:lnTo>
                  <a:lnTo>
                    <a:pt x="2598419" y="3248660"/>
                  </a:lnTo>
                  <a:lnTo>
                    <a:pt x="2598419" y="433069"/>
                  </a:lnTo>
                  <a:lnTo>
                    <a:pt x="2595589" y="389937"/>
                  </a:lnTo>
                  <a:lnTo>
                    <a:pt x="2587355" y="347160"/>
                  </a:lnTo>
                  <a:lnTo>
                    <a:pt x="2574107" y="305125"/>
                  </a:lnTo>
                  <a:lnTo>
                    <a:pt x="2556232" y="264221"/>
                  </a:lnTo>
                  <a:lnTo>
                    <a:pt x="2534120" y="224837"/>
                  </a:lnTo>
                  <a:lnTo>
                    <a:pt x="2508158" y="187360"/>
                  </a:lnTo>
                  <a:lnTo>
                    <a:pt x="2478735" y="152180"/>
                  </a:lnTo>
                  <a:lnTo>
                    <a:pt x="2446239" y="119684"/>
                  </a:lnTo>
                  <a:lnTo>
                    <a:pt x="2411059" y="90261"/>
                  </a:lnTo>
                  <a:lnTo>
                    <a:pt x="2373582" y="64299"/>
                  </a:lnTo>
                  <a:lnTo>
                    <a:pt x="2334198" y="42187"/>
                  </a:lnTo>
                  <a:lnTo>
                    <a:pt x="2293294" y="24312"/>
                  </a:lnTo>
                  <a:lnTo>
                    <a:pt x="2251259" y="11064"/>
                  </a:lnTo>
                  <a:lnTo>
                    <a:pt x="2208482" y="2830"/>
                  </a:lnTo>
                  <a:lnTo>
                    <a:pt x="2165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16040" y="2915919"/>
              <a:ext cx="2598420" cy="3681729"/>
            </a:xfrm>
            <a:custGeom>
              <a:avLst/>
              <a:gdLst/>
              <a:ahLst/>
              <a:cxnLst/>
              <a:rect l="l" t="t" r="r" b="b"/>
              <a:pathLst>
                <a:path w="2598420" h="3681729">
                  <a:moveTo>
                    <a:pt x="433069" y="0"/>
                  </a:moveTo>
                  <a:lnTo>
                    <a:pt x="389937" y="2830"/>
                  </a:lnTo>
                  <a:lnTo>
                    <a:pt x="347160" y="11064"/>
                  </a:lnTo>
                  <a:lnTo>
                    <a:pt x="305125" y="24312"/>
                  </a:lnTo>
                  <a:lnTo>
                    <a:pt x="264221" y="42187"/>
                  </a:lnTo>
                  <a:lnTo>
                    <a:pt x="224837" y="64299"/>
                  </a:lnTo>
                  <a:lnTo>
                    <a:pt x="187360" y="90261"/>
                  </a:lnTo>
                  <a:lnTo>
                    <a:pt x="152180" y="119684"/>
                  </a:lnTo>
                  <a:lnTo>
                    <a:pt x="119684" y="152180"/>
                  </a:lnTo>
                  <a:lnTo>
                    <a:pt x="90261" y="187360"/>
                  </a:lnTo>
                  <a:lnTo>
                    <a:pt x="64299" y="224837"/>
                  </a:lnTo>
                  <a:lnTo>
                    <a:pt x="42187" y="264221"/>
                  </a:lnTo>
                  <a:lnTo>
                    <a:pt x="24312" y="305125"/>
                  </a:lnTo>
                  <a:lnTo>
                    <a:pt x="11064" y="347160"/>
                  </a:lnTo>
                  <a:lnTo>
                    <a:pt x="2830" y="389937"/>
                  </a:lnTo>
                  <a:lnTo>
                    <a:pt x="0" y="433069"/>
                  </a:lnTo>
                  <a:lnTo>
                    <a:pt x="0" y="3248660"/>
                  </a:lnTo>
                  <a:lnTo>
                    <a:pt x="2830" y="3292013"/>
                  </a:lnTo>
                  <a:lnTo>
                    <a:pt x="11064" y="3334951"/>
                  </a:lnTo>
                  <a:lnTo>
                    <a:pt x="24312" y="3377092"/>
                  </a:lnTo>
                  <a:lnTo>
                    <a:pt x="42187" y="3418055"/>
                  </a:lnTo>
                  <a:lnTo>
                    <a:pt x="64299" y="3457457"/>
                  </a:lnTo>
                  <a:lnTo>
                    <a:pt x="90261" y="3494918"/>
                  </a:lnTo>
                  <a:lnTo>
                    <a:pt x="119684" y="3530055"/>
                  </a:lnTo>
                  <a:lnTo>
                    <a:pt x="152180" y="3562488"/>
                  </a:lnTo>
                  <a:lnTo>
                    <a:pt x="187360" y="3591834"/>
                  </a:lnTo>
                  <a:lnTo>
                    <a:pt x="224837" y="3617712"/>
                  </a:lnTo>
                  <a:lnTo>
                    <a:pt x="264221" y="3639741"/>
                  </a:lnTo>
                  <a:lnTo>
                    <a:pt x="305125" y="3657539"/>
                  </a:lnTo>
                  <a:lnTo>
                    <a:pt x="347160" y="3670724"/>
                  </a:lnTo>
                  <a:lnTo>
                    <a:pt x="389937" y="3678914"/>
                  </a:lnTo>
                  <a:lnTo>
                    <a:pt x="433069" y="3681729"/>
                  </a:lnTo>
                  <a:lnTo>
                    <a:pt x="2165350" y="3681729"/>
                  </a:lnTo>
                  <a:lnTo>
                    <a:pt x="2208482" y="3678914"/>
                  </a:lnTo>
                  <a:lnTo>
                    <a:pt x="2251259" y="3670724"/>
                  </a:lnTo>
                  <a:lnTo>
                    <a:pt x="2293294" y="3657539"/>
                  </a:lnTo>
                  <a:lnTo>
                    <a:pt x="2334198" y="3639741"/>
                  </a:lnTo>
                  <a:lnTo>
                    <a:pt x="2373582" y="3617712"/>
                  </a:lnTo>
                  <a:lnTo>
                    <a:pt x="2411059" y="3591834"/>
                  </a:lnTo>
                  <a:lnTo>
                    <a:pt x="2446239" y="3562488"/>
                  </a:lnTo>
                  <a:lnTo>
                    <a:pt x="2478735" y="3530055"/>
                  </a:lnTo>
                  <a:lnTo>
                    <a:pt x="2508158" y="3494918"/>
                  </a:lnTo>
                  <a:lnTo>
                    <a:pt x="2534120" y="3457457"/>
                  </a:lnTo>
                  <a:lnTo>
                    <a:pt x="2556232" y="3418055"/>
                  </a:lnTo>
                  <a:lnTo>
                    <a:pt x="2574107" y="3377092"/>
                  </a:lnTo>
                  <a:lnTo>
                    <a:pt x="2587355" y="3334951"/>
                  </a:lnTo>
                  <a:lnTo>
                    <a:pt x="2595589" y="3292013"/>
                  </a:lnTo>
                  <a:lnTo>
                    <a:pt x="2598419" y="3248660"/>
                  </a:lnTo>
                  <a:lnTo>
                    <a:pt x="2598419" y="433069"/>
                  </a:lnTo>
                  <a:lnTo>
                    <a:pt x="2595589" y="389937"/>
                  </a:lnTo>
                  <a:lnTo>
                    <a:pt x="2587355" y="347160"/>
                  </a:lnTo>
                  <a:lnTo>
                    <a:pt x="2574107" y="305125"/>
                  </a:lnTo>
                  <a:lnTo>
                    <a:pt x="2556232" y="264221"/>
                  </a:lnTo>
                  <a:lnTo>
                    <a:pt x="2534120" y="224837"/>
                  </a:lnTo>
                  <a:lnTo>
                    <a:pt x="2508158" y="187360"/>
                  </a:lnTo>
                  <a:lnTo>
                    <a:pt x="2478735" y="152180"/>
                  </a:lnTo>
                  <a:lnTo>
                    <a:pt x="2446239" y="119684"/>
                  </a:lnTo>
                  <a:lnTo>
                    <a:pt x="2411059" y="90261"/>
                  </a:lnTo>
                  <a:lnTo>
                    <a:pt x="2373582" y="64299"/>
                  </a:lnTo>
                  <a:lnTo>
                    <a:pt x="2334198" y="42187"/>
                  </a:lnTo>
                  <a:lnTo>
                    <a:pt x="2293294" y="24312"/>
                  </a:lnTo>
                  <a:lnTo>
                    <a:pt x="2251259" y="11064"/>
                  </a:lnTo>
                  <a:lnTo>
                    <a:pt x="2208482" y="2830"/>
                  </a:lnTo>
                  <a:lnTo>
                    <a:pt x="2165350" y="0"/>
                  </a:lnTo>
                  <a:lnTo>
                    <a:pt x="433069" y="0"/>
                  </a:lnTo>
                  <a:close/>
                </a:path>
                <a:path w="2598420" h="3681729">
                  <a:moveTo>
                    <a:pt x="0" y="0"/>
                  </a:moveTo>
                  <a:lnTo>
                    <a:pt x="0" y="0"/>
                  </a:lnTo>
                </a:path>
                <a:path w="2598420" h="3681729">
                  <a:moveTo>
                    <a:pt x="2598419" y="3681729"/>
                  </a:moveTo>
                  <a:lnTo>
                    <a:pt x="2598419" y="3681729"/>
                  </a:lnTo>
                </a:path>
              </a:pathLst>
            </a:custGeom>
            <a:ln w="38097">
              <a:solidFill>
                <a:srgbClr val="FFB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694169" y="2914650"/>
            <a:ext cx="2038350" cy="155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99"/>
              </a:lnSpc>
              <a:spcBef>
                <a:spcPts val="95"/>
              </a:spcBef>
            </a:pPr>
            <a:r>
              <a:rPr sz="2000" spc="30" dirty="0">
                <a:latin typeface="Times New Roman"/>
                <a:cs typeface="Times New Roman"/>
              </a:rPr>
              <a:t>Since </a:t>
            </a:r>
            <a:r>
              <a:rPr sz="2000" spc="125" dirty="0">
                <a:latin typeface="Times New Roman"/>
                <a:cs typeface="Times New Roman"/>
              </a:rPr>
              <a:t>the </a:t>
            </a:r>
            <a:r>
              <a:rPr sz="2000" spc="95" dirty="0">
                <a:latin typeface="Times New Roman"/>
                <a:cs typeface="Times New Roman"/>
              </a:rPr>
              <a:t>rate </a:t>
            </a:r>
            <a:r>
              <a:rPr sz="2000" spc="15" dirty="0">
                <a:latin typeface="Times New Roman"/>
                <a:cs typeface="Times New Roman"/>
              </a:rPr>
              <a:t>is  </a:t>
            </a:r>
            <a:r>
              <a:rPr sz="2000" spc="90" dirty="0">
                <a:latin typeface="Times New Roman"/>
                <a:cs typeface="Times New Roman"/>
              </a:rPr>
              <a:t>doubled </a:t>
            </a:r>
            <a:r>
              <a:rPr sz="2000" spc="95" dirty="0">
                <a:latin typeface="Times New Roman"/>
                <a:cs typeface="Times New Roman"/>
              </a:rPr>
              <a:t>when </a:t>
            </a:r>
            <a:r>
              <a:rPr sz="2000" spc="-75" dirty="0">
                <a:latin typeface="Times New Roman"/>
                <a:cs typeface="Times New Roman"/>
              </a:rPr>
              <a:t>[Y]  </a:t>
            </a:r>
            <a:r>
              <a:rPr sz="2000" spc="15" dirty="0">
                <a:latin typeface="Times New Roman"/>
                <a:cs typeface="Times New Roman"/>
              </a:rPr>
              <a:t>is </a:t>
            </a:r>
            <a:r>
              <a:rPr sz="2000" spc="90" dirty="0">
                <a:latin typeface="Times New Roman"/>
                <a:cs typeface="Times New Roman"/>
              </a:rPr>
              <a:t>doubled </a:t>
            </a:r>
            <a:r>
              <a:rPr sz="2000" spc="120" dirty="0">
                <a:latin typeface="Times New Roman"/>
                <a:cs typeface="Times New Roman"/>
              </a:rPr>
              <a:t>the  </a:t>
            </a:r>
            <a:r>
              <a:rPr sz="2000" spc="95" dirty="0">
                <a:latin typeface="Times New Roman"/>
                <a:cs typeface="Times New Roman"/>
              </a:rPr>
              <a:t>order </a:t>
            </a:r>
            <a:r>
              <a:rPr sz="2000" spc="80" dirty="0">
                <a:latin typeface="Times New Roman"/>
                <a:cs typeface="Times New Roman"/>
              </a:rPr>
              <a:t>with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respect  </a:t>
            </a:r>
            <a:r>
              <a:rPr sz="2000" spc="114" dirty="0">
                <a:latin typeface="Times New Roman"/>
                <a:cs typeface="Times New Roman"/>
              </a:rPr>
              <a:t>to </a:t>
            </a:r>
            <a:r>
              <a:rPr sz="2000" spc="-260" dirty="0">
                <a:latin typeface="Times New Roman"/>
                <a:cs typeface="Times New Roman"/>
              </a:rPr>
              <a:t>Y </a:t>
            </a:r>
            <a:r>
              <a:rPr sz="2000" spc="15" dirty="0">
                <a:latin typeface="Times New Roman"/>
                <a:cs typeface="Times New Roman"/>
              </a:rPr>
              <a:t>is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37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75119" y="4744720"/>
            <a:ext cx="207898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b="1" spc="15" dirty="0">
                <a:solidFill>
                  <a:srgbClr val="FF0000"/>
                </a:solidFill>
                <a:latin typeface="Arial"/>
                <a:cs typeface="Arial"/>
              </a:rPr>
              <a:t>Note</a:t>
            </a:r>
            <a:r>
              <a:rPr sz="2000" spc="15" dirty="0">
                <a:latin typeface="Times New Roman"/>
                <a:cs typeface="Times New Roman"/>
              </a:rPr>
              <a:t>: </a:t>
            </a:r>
            <a:r>
              <a:rPr sz="2000" spc="40" dirty="0">
                <a:latin typeface="Times New Roman"/>
                <a:cs typeface="Times New Roman"/>
              </a:rPr>
              <a:t>we </a:t>
            </a:r>
            <a:r>
              <a:rPr sz="2000" spc="50" dirty="0">
                <a:latin typeface="Times New Roman"/>
                <a:cs typeface="Times New Roman"/>
              </a:rPr>
              <a:t>don’t  </a:t>
            </a:r>
            <a:r>
              <a:rPr sz="2000" spc="75" dirty="0">
                <a:latin typeface="Times New Roman"/>
                <a:cs typeface="Times New Roman"/>
              </a:rPr>
              <a:t>know </a:t>
            </a:r>
            <a:r>
              <a:rPr sz="2000" spc="125" dirty="0">
                <a:latin typeface="Times New Roman"/>
                <a:cs typeface="Times New Roman"/>
              </a:rPr>
              <a:t>the </a:t>
            </a:r>
            <a:r>
              <a:rPr sz="2000" spc="90" dirty="0">
                <a:latin typeface="Times New Roman"/>
                <a:cs typeface="Times New Roman"/>
              </a:rPr>
              <a:t>order </a:t>
            </a:r>
            <a:r>
              <a:rPr sz="2000" spc="10" dirty="0">
                <a:latin typeface="Times New Roman"/>
                <a:cs typeface="Times New Roman"/>
              </a:rPr>
              <a:t>of  </a:t>
            </a:r>
            <a:r>
              <a:rPr sz="2000" spc="-130" dirty="0">
                <a:latin typeface="Times New Roman"/>
                <a:cs typeface="Times New Roman"/>
              </a:rPr>
              <a:t>X </a:t>
            </a:r>
            <a:r>
              <a:rPr sz="2000" spc="120" dirty="0">
                <a:latin typeface="Times New Roman"/>
                <a:cs typeface="Times New Roman"/>
              </a:rPr>
              <a:t>and </a:t>
            </a:r>
            <a:r>
              <a:rPr sz="2000" spc="70" dirty="0">
                <a:latin typeface="Times New Roman"/>
                <a:cs typeface="Times New Roman"/>
              </a:rPr>
              <a:t>would </a:t>
            </a:r>
            <a:r>
              <a:rPr sz="2000" spc="65" dirty="0">
                <a:latin typeface="Times New Roman"/>
                <a:cs typeface="Times New Roman"/>
              </a:rPr>
              <a:t>have  </a:t>
            </a:r>
            <a:r>
              <a:rPr sz="2000" spc="114" dirty="0">
                <a:latin typeface="Times New Roman"/>
                <a:cs typeface="Times New Roman"/>
              </a:rPr>
              <a:t>to </a:t>
            </a:r>
            <a:r>
              <a:rPr sz="2000" spc="105" dirty="0">
                <a:latin typeface="Times New Roman"/>
                <a:cs typeface="Times New Roman"/>
              </a:rPr>
              <a:t>do another  </a:t>
            </a:r>
            <a:r>
              <a:rPr sz="2000" spc="85" dirty="0">
                <a:latin typeface="Times New Roman"/>
                <a:cs typeface="Times New Roman"/>
              </a:rPr>
              <a:t>experiment </a:t>
            </a:r>
            <a:r>
              <a:rPr sz="2000" spc="114" dirty="0">
                <a:latin typeface="Times New Roman"/>
                <a:cs typeface="Times New Roman"/>
              </a:rPr>
              <a:t>to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60" dirty="0">
                <a:latin typeface="Times New Roman"/>
                <a:cs typeface="Times New Roman"/>
              </a:rPr>
              <a:t>find  </a:t>
            </a:r>
            <a:r>
              <a:rPr sz="2000" spc="114" dirty="0">
                <a:latin typeface="Times New Roman"/>
                <a:cs typeface="Times New Roman"/>
              </a:rPr>
              <a:t>out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50" y="59689"/>
            <a:ext cx="5815330" cy="104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6390" y="1459230"/>
          <a:ext cx="6097269" cy="2204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635"/>
                <a:gridCol w="1947544"/>
                <a:gridCol w="2117090"/>
              </a:tblGrid>
              <a:tr h="825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[X]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009CD8"/>
                    </a:solidFill>
                  </a:tcPr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[Y]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382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009CD8"/>
                    </a:solidFill>
                  </a:tcPr>
                </a:tc>
                <a:tc>
                  <a:txBody>
                    <a:bodyPr/>
                    <a:lstStyle/>
                    <a:p>
                      <a:pPr marL="301625" marR="209550" indent="467359">
                        <a:lnSpc>
                          <a:spcPct val="101400"/>
                        </a:lnSpc>
                        <a:spcBef>
                          <a:spcPts val="209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  </a:t>
                      </a: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r>
                        <a:rPr sz="2100" b="1" spc="-60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100" b="1" spc="-254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26669" marB="0">
                    <a:solidFill>
                      <a:srgbClr val="009CD8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64643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56007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.0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6EFF7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6EFF7"/>
                    </a:solidFill>
                  </a:tcPr>
                </a:tc>
                <a:tc>
                  <a:txBody>
                    <a:bodyPr/>
                    <a:lstStyle/>
                    <a:p>
                      <a:pPr marR="55943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0.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6EFF7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45" dirty="0">
                          <a:latin typeface="Times New Roman"/>
                          <a:cs typeface="Times New Roman"/>
                        </a:rPr>
                        <a:t>0.005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56007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.0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2239" y="1031240"/>
            <a:ext cx="3597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Let’s </a:t>
            </a:r>
            <a:r>
              <a:rPr sz="2400" spc="-10" dirty="0">
                <a:latin typeface="Arial"/>
                <a:cs typeface="Arial"/>
              </a:rPr>
              <a:t>add another </a:t>
            </a:r>
            <a:r>
              <a:rPr sz="2400" spc="-5" dirty="0">
                <a:latin typeface="Arial"/>
                <a:cs typeface="Arial"/>
              </a:rPr>
              <a:t>result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67171" y="1440181"/>
            <a:ext cx="2475230" cy="2236470"/>
            <a:chOff x="6567171" y="1440181"/>
            <a:chExt cx="2475230" cy="2236470"/>
          </a:xfrm>
        </p:grpSpPr>
        <p:sp>
          <p:nvSpPr>
            <p:cNvPr id="6" name="object 6"/>
            <p:cNvSpPr/>
            <p:nvPr/>
          </p:nvSpPr>
          <p:spPr>
            <a:xfrm>
              <a:off x="6586219" y="1459230"/>
              <a:ext cx="2437130" cy="2198370"/>
            </a:xfrm>
            <a:custGeom>
              <a:avLst/>
              <a:gdLst/>
              <a:ahLst/>
              <a:cxnLst/>
              <a:rect l="l" t="t" r="r" b="b"/>
              <a:pathLst>
                <a:path w="2437129" h="2198370">
                  <a:moveTo>
                    <a:pt x="2070100" y="0"/>
                  </a:moveTo>
                  <a:lnTo>
                    <a:pt x="367029" y="0"/>
                  </a:lnTo>
                  <a:lnTo>
                    <a:pt x="321124" y="3704"/>
                  </a:lnTo>
                  <a:lnTo>
                    <a:pt x="275901" y="14393"/>
                  </a:lnTo>
                  <a:lnTo>
                    <a:pt x="231993" y="31432"/>
                  </a:lnTo>
                  <a:lnTo>
                    <a:pt x="190029" y="54186"/>
                  </a:lnTo>
                  <a:lnTo>
                    <a:pt x="150641" y="82020"/>
                  </a:lnTo>
                  <a:lnTo>
                    <a:pt x="114458" y="114300"/>
                  </a:lnTo>
                  <a:lnTo>
                    <a:pt x="82112" y="150389"/>
                  </a:lnTo>
                  <a:lnTo>
                    <a:pt x="54233" y="189653"/>
                  </a:lnTo>
                  <a:lnTo>
                    <a:pt x="31452" y="231457"/>
                  </a:lnTo>
                  <a:lnTo>
                    <a:pt x="14399" y="275166"/>
                  </a:lnTo>
                  <a:lnTo>
                    <a:pt x="3704" y="320145"/>
                  </a:lnTo>
                  <a:lnTo>
                    <a:pt x="0" y="365760"/>
                  </a:lnTo>
                  <a:lnTo>
                    <a:pt x="0" y="1831340"/>
                  </a:lnTo>
                  <a:lnTo>
                    <a:pt x="3704" y="1877245"/>
                  </a:lnTo>
                  <a:lnTo>
                    <a:pt x="14399" y="1922468"/>
                  </a:lnTo>
                  <a:lnTo>
                    <a:pt x="31452" y="1966376"/>
                  </a:lnTo>
                  <a:lnTo>
                    <a:pt x="54233" y="2008340"/>
                  </a:lnTo>
                  <a:lnTo>
                    <a:pt x="82112" y="2047728"/>
                  </a:lnTo>
                  <a:lnTo>
                    <a:pt x="114458" y="2083911"/>
                  </a:lnTo>
                  <a:lnTo>
                    <a:pt x="150641" y="2116257"/>
                  </a:lnTo>
                  <a:lnTo>
                    <a:pt x="190029" y="2144136"/>
                  </a:lnTo>
                  <a:lnTo>
                    <a:pt x="231993" y="2166917"/>
                  </a:lnTo>
                  <a:lnTo>
                    <a:pt x="275901" y="2183970"/>
                  </a:lnTo>
                  <a:lnTo>
                    <a:pt x="321124" y="2194665"/>
                  </a:lnTo>
                  <a:lnTo>
                    <a:pt x="367029" y="2198370"/>
                  </a:lnTo>
                  <a:lnTo>
                    <a:pt x="2070100" y="2198370"/>
                  </a:lnTo>
                  <a:lnTo>
                    <a:pt x="2116005" y="2194665"/>
                  </a:lnTo>
                  <a:lnTo>
                    <a:pt x="2161228" y="2183970"/>
                  </a:lnTo>
                  <a:lnTo>
                    <a:pt x="2205136" y="2166917"/>
                  </a:lnTo>
                  <a:lnTo>
                    <a:pt x="2247100" y="2144136"/>
                  </a:lnTo>
                  <a:lnTo>
                    <a:pt x="2286488" y="2116257"/>
                  </a:lnTo>
                  <a:lnTo>
                    <a:pt x="2322671" y="2083911"/>
                  </a:lnTo>
                  <a:lnTo>
                    <a:pt x="2355017" y="2047728"/>
                  </a:lnTo>
                  <a:lnTo>
                    <a:pt x="2382896" y="2008340"/>
                  </a:lnTo>
                  <a:lnTo>
                    <a:pt x="2405677" y="1966376"/>
                  </a:lnTo>
                  <a:lnTo>
                    <a:pt x="2422730" y="1922468"/>
                  </a:lnTo>
                  <a:lnTo>
                    <a:pt x="2433425" y="1877245"/>
                  </a:lnTo>
                  <a:lnTo>
                    <a:pt x="2437129" y="1831340"/>
                  </a:lnTo>
                  <a:lnTo>
                    <a:pt x="2437129" y="365760"/>
                  </a:lnTo>
                  <a:lnTo>
                    <a:pt x="2433425" y="320145"/>
                  </a:lnTo>
                  <a:lnTo>
                    <a:pt x="2422730" y="275166"/>
                  </a:lnTo>
                  <a:lnTo>
                    <a:pt x="2405677" y="231457"/>
                  </a:lnTo>
                  <a:lnTo>
                    <a:pt x="2382896" y="189653"/>
                  </a:lnTo>
                  <a:lnTo>
                    <a:pt x="2355017" y="150389"/>
                  </a:lnTo>
                  <a:lnTo>
                    <a:pt x="2322671" y="114300"/>
                  </a:lnTo>
                  <a:lnTo>
                    <a:pt x="2286488" y="82020"/>
                  </a:lnTo>
                  <a:lnTo>
                    <a:pt x="2247100" y="54186"/>
                  </a:lnTo>
                  <a:lnTo>
                    <a:pt x="2205136" y="31432"/>
                  </a:lnTo>
                  <a:lnTo>
                    <a:pt x="2161228" y="14393"/>
                  </a:lnTo>
                  <a:lnTo>
                    <a:pt x="2116005" y="3704"/>
                  </a:lnTo>
                  <a:lnTo>
                    <a:pt x="2070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86219" y="1459230"/>
              <a:ext cx="2437130" cy="2198370"/>
            </a:xfrm>
            <a:custGeom>
              <a:avLst/>
              <a:gdLst/>
              <a:ahLst/>
              <a:cxnLst/>
              <a:rect l="l" t="t" r="r" b="b"/>
              <a:pathLst>
                <a:path w="2437129" h="2198370">
                  <a:moveTo>
                    <a:pt x="367029" y="0"/>
                  </a:moveTo>
                  <a:lnTo>
                    <a:pt x="321124" y="3704"/>
                  </a:lnTo>
                  <a:lnTo>
                    <a:pt x="275901" y="14393"/>
                  </a:lnTo>
                  <a:lnTo>
                    <a:pt x="231993" y="31432"/>
                  </a:lnTo>
                  <a:lnTo>
                    <a:pt x="190029" y="54186"/>
                  </a:lnTo>
                  <a:lnTo>
                    <a:pt x="150641" y="82020"/>
                  </a:lnTo>
                  <a:lnTo>
                    <a:pt x="114458" y="114300"/>
                  </a:lnTo>
                  <a:lnTo>
                    <a:pt x="82112" y="150389"/>
                  </a:lnTo>
                  <a:lnTo>
                    <a:pt x="54233" y="189653"/>
                  </a:lnTo>
                  <a:lnTo>
                    <a:pt x="31452" y="231457"/>
                  </a:lnTo>
                  <a:lnTo>
                    <a:pt x="14399" y="275166"/>
                  </a:lnTo>
                  <a:lnTo>
                    <a:pt x="3704" y="320145"/>
                  </a:lnTo>
                  <a:lnTo>
                    <a:pt x="0" y="365760"/>
                  </a:lnTo>
                  <a:lnTo>
                    <a:pt x="0" y="1831340"/>
                  </a:lnTo>
                  <a:lnTo>
                    <a:pt x="3704" y="1877245"/>
                  </a:lnTo>
                  <a:lnTo>
                    <a:pt x="14399" y="1922468"/>
                  </a:lnTo>
                  <a:lnTo>
                    <a:pt x="31452" y="1966376"/>
                  </a:lnTo>
                  <a:lnTo>
                    <a:pt x="54233" y="2008340"/>
                  </a:lnTo>
                  <a:lnTo>
                    <a:pt x="82112" y="2047728"/>
                  </a:lnTo>
                  <a:lnTo>
                    <a:pt x="114458" y="2083911"/>
                  </a:lnTo>
                  <a:lnTo>
                    <a:pt x="150641" y="2116257"/>
                  </a:lnTo>
                  <a:lnTo>
                    <a:pt x="190029" y="2144136"/>
                  </a:lnTo>
                  <a:lnTo>
                    <a:pt x="231993" y="2166917"/>
                  </a:lnTo>
                  <a:lnTo>
                    <a:pt x="275901" y="2183970"/>
                  </a:lnTo>
                  <a:lnTo>
                    <a:pt x="321124" y="2194665"/>
                  </a:lnTo>
                  <a:lnTo>
                    <a:pt x="367029" y="2198370"/>
                  </a:lnTo>
                  <a:lnTo>
                    <a:pt x="2070100" y="2198370"/>
                  </a:lnTo>
                  <a:lnTo>
                    <a:pt x="2116005" y="2194665"/>
                  </a:lnTo>
                  <a:lnTo>
                    <a:pt x="2161228" y="2183970"/>
                  </a:lnTo>
                  <a:lnTo>
                    <a:pt x="2205136" y="2166917"/>
                  </a:lnTo>
                  <a:lnTo>
                    <a:pt x="2247100" y="2144136"/>
                  </a:lnTo>
                  <a:lnTo>
                    <a:pt x="2286488" y="2116257"/>
                  </a:lnTo>
                  <a:lnTo>
                    <a:pt x="2322671" y="2083911"/>
                  </a:lnTo>
                  <a:lnTo>
                    <a:pt x="2355017" y="2047728"/>
                  </a:lnTo>
                  <a:lnTo>
                    <a:pt x="2382896" y="2008340"/>
                  </a:lnTo>
                  <a:lnTo>
                    <a:pt x="2405677" y="1966376"/>
                  </a:lnTo>
                  <a:lnTo>
                    <a:pt x="2422730" y="1922468"/>
                  </a:lnTo>
                  <a:lnTo>
                    <a:pt x="2433425" y="1877245"/>
                  </a:lnTo>
                  <a:lnTo>
                    <a:pt x="2437129" y="1831340"/>
                  </a:lnTo>
                  <a:lnTo>
                    <a:pt x="2437129" y="365760"/>
                  </a:lnTo>
                  <a:lnTo>
                    <a:pt x="2433425" y="320145"/>
                  </a:lnTo>
                  <a:lnTo>
                    <a:pt x="2422730" y="275166"/>
                  </a:lnTo>
                  <a:lnTo>
                    <a:pt x="2405677" y="231457"/>
                  </a:lnTo>
                  <a:lnTo>
                    <a:pt x="2382896" y="189653"/>
                  </a:lnTo>
                  <a:lnTo>
                    <a:pt x="2355017" y="150389"/>
                  </a:lnTo>
                  <a:lnTo>
                    <a:pt x="2322671" y="114300"/>
                  </a:lnTo>
                  <a:lnTo>
                    <a:pt x="2286488" y="82020"/>
                  </a:lnTo>
                  <a:lnTo>
                    <a:pt x="2247100" y="54186"/>
                  </a:lnTo>
                  <a:lnTo>
                    <a:pt x="2205136" y="31432"/>
                  </a:lnTo>
                  <a:lnTo>
                    <a:pt x="2161228" y="14393"/>
                  </a:lnTo>
                  <a:lnTo>
                    <a:pt x="2116005" y="3704"/>
                  </a:lnTo>
                  <a:lnTo>
                    <a:pt x="2070100" y="0"/>
                  </a:lnTo>
                  <a:lnTo>
                    <a:pt x="367029" y="0"/>
                  </a:lnTo>
                  <a:close/>
                </a:path>
                <a:path w="2437129" h="2198370">
                  <a:moveTo>
                    <a:pt x="0" y="0"/>
                  </a:moveTo>
                  <a:lnTo>
                    <a:pt x="0" y="0"/>
                  </a:lnTo>
                </a:path>
                <a:path w="2437129" h="2198370">
                  <a:moveTo>
                    <a:pt x="2437129" y="2198370"/>
                  </a:moveTo>
                  <a:lnTo>
                    <a:pt x="2437129" y="2198370"/>
                  </a:lnTo>
                </a:path>
              </a:pathLst>
            </a:custGeom>
            <a:ln w="38097">
              <a:solidFill>
                <a:srgbClr val="089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69100" y="1226819"/>
            <a:ext cx="1789430" cy="459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15179" y="3925570"/>
            <a:ext cx="2606040" cy="643890"/>
          </a:xfrm>
          <a:custGeom>
            <a:avLst/>
            <a:gdLst/>
            <a:ahLst/>
            <a:cxnLst/>
            <a:rect l="l" t="t" r="r" b="b"/>
            <a:pathLst>
              <a:path w="2606040" h="643889">
                <a:moveTo>
                  <a:pt x="107950" y="0"/>
                </a:moveTo>
                <a:lnTo>
                  <a:pt x="68579" y="9167"/>
                </a:lnTo>
                <a:lnTo>
                  <a:pt x="33972" y="33337"/>
                </a:lnTo>
                <a:lnTo>
                  <a:pt x="9366" y="67508"/>
                </a:lnTo>
                <a:lnTo>
                  <a:pt x="0" y="106679"/>
                </a:lnTo>
                <a:lnTo>
                  <a:pt x="0" y="537209"/>
                </a:lnTo>
                <a:lnTo>
                  <a:pt x="9366" y="576381"/>
                </a:lnTo>
                <a:lnTo>
                  <a:pt x="33972" y="610552"/>
                </a:lnTo>
                <a:lnTo>
                  <a:pt x="68580" y="634722"/>
                </a:lnTo>
                <a:lnTo>
                  <a:pt x="107950" y="643889"/>
                </a:lnTo>
                <a:lnTo>
                  <a:pt x="2499360" y="643889"/>
                </a:lnTo>
                <a:lnTo>
                  <a:pt x="2538531" y="634722"/>
                </a:lnTo>
                <a:lnTo>
                  <a:pt x="2572702" y="610552"/>
                </a:lnTo>
                <a:lnTo>
                  <a:pt x="2596872" y="576381"/>
                </a:lnTo>
                <a:lnTo>
                  <a:pt x="2606040" y="537209"/>
                </a:lnTo>
                <a:lnTo>
                  <a:pt x="2606040" y="106679"/>
                </a:lnTo>
                <a:lnTo>
                  <a:pt x="2596872" y="67508"/>
                </a:lnTo>
                <a:lnTo>
                  <a:pt x="2572702" y="33337"/>
                </a:lnTo>
                <a:lnTo>
                  <a:pt x="2538531" y="9167"/>
                </a:lnTo>
                <a:lnTo>
                  <a:pt x="2499360" y="0"/>
                </a:lnTo>
                <a:lnTo>
                  <a:pt x="107950" y="0"/>
                </a:lnTo>
                <a:close/>
              </a:path>
              <a:path w="2606040" h="643889">
                <a:moveTo>
                  <a:pt x="0" y="0"/>
                </a:moveTo>
                <a:lnTo>
                  <a:pt x="0" y="0"/>
                </a:lnTo>
              </a:path>
              <a:path w="2606040" h="643889">
                <a:moveTo>
                  <a:pt x="2606040" y="643889"/>
                </a:moveTo>
                <a:lnTo>
                  <a:pt x="2606040" y="643889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39" y="1761490"/>
            <a:ext cx="8488045" cy="271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0709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What is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 order 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X?</a:t>
            </a:r>
            <a:endParaRPr sz="2400">
              <a:latin typeface="Arial"/>
              <a:cs typeface="Arial"/>
            </a:endParaRPr>
          </a:p>
          <a:p>
            <a:pPr marL="6938645" algn="ctr">
              <a:lnSpc>
                <a:spcPct val="100000"/>
              </a:lnSpc>
              <a:spcBef>
                <a:spcPts val="1080"/>
              </a:spcBef>
            </a:pPr>
            <a:r>
              <a:rPr sz="48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30"/>
              </a:spcBef>
              <a:tabLst>
                <a:tab pos="4645025" algn="l"/>
              </a:tabLst>
            </a:pPr>
            <a:r>
              <a:rPr sz="2400" spc="-10" dirty="0">
                <a:latin typeface="Arial"/>
                <a:cs typeface="Arial"/>
              </a:rPr>
              <a:t>So,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overall </a:t>
            </a:r>
            <a:r>
              <a:rPr sz="2400" spc="-5" dirty="0">
                <a:latin typeface="Arial"/>
                <a:cs typeface="Arial"/>
              </a:rPr>
              <a:t>rate </a:t>
            </a:r>
            <a:r>
              <a:rPr sz="2400" spc="-10" dirty="0">
                <a:latin typeface="Arial"/>
                <a:cs typeface="Arial"/>
              </a:rPr>
              <a:t>equation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	</a:t>
            </a:r>
            <a:r>
              <a:rPr sz="4800" spc="-7" baseline="-3472" dirty="0">
                <a:latin typeface="Arial"/>
                <a:cs typeface="Arial"/>
              </a:rPr>
              <a:t>rate </a:t>
            </a:r>
            <a:r>
              <a:rPr sz="4800" baseline="-3472" dirty="0">
                <a:latin typeface="Arial"/>
                <a:cs typeface="Arial"/>
              </a:rPr>
              <a:t>=</a:t>
            </a:r>
            <a:r>
              <a:rPr sz="4800" spc="15" baseline="-3472" dirty="0">
                <a:latin typeface="Arial"/>
                <a:cs typeface="Arial"/>
              </a:rPr>
              <a:t> </a:t>
            </a:r>
            <a:r>
              <a:rPr sz="4800" i="1" spc="-7" baseline="-3472" dirty="0">
                <a:latin typeface="Arial"/>
                <a:cs typeface="Arial"/>
              </a:rPr>
              <a:t>k</a:t>
            </a:r>
            <a:r>
              <a:rPr sz="4800" spc="-7" baseline="-3472" dirty="0">
                <a:latin typeface="Arial"/>
                <a:cs typeface="Arial"/>
              </a:rPr>
              <a:t>[X][Y]</a:t>
            </a:r>
            <a:endParaRPr sz="4800" baseline="-3472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4641" y="4923791"/>
            <a:ext cx="2473960" cy="1887220"/>
            <a:chOff x="294641" y="4923791"/>
            <a:chExt cx="2473960" cy="1887220"/>
          </a:xfrm>
        </p:grpSpPr>
        <p:sp>
          <p:nvSpPr>
            <p:cNvPr id="12" name="object 12"/>
            <p:cNvSpPr/>
            <p:nvPr/>
          </p:nvSpPr>
          <p:spPr>
            <a:xfrm>
              <a:off x="313689" y="4942840"/>
              <a:ext cx="2435860" cy="1849120"/>
            </a:xfrm>
            <a:custGeom>
              <a:avLst/>
              <a:gdLst/>
              <a:ahLst/>
              <a:cxnLst/>
              <a:rect l="l" t="t" r="r" b="b"/>
              <a:pathLst>
                <a:path w="2435860" h="1849120">
                  <a:moveTo>
                    <a:pt x="2127250" y="0"/>
                  </a:moveTo>
                  <a:lnTo>
                    <a:pt x="308610" y="0"/>
                  </a:lnTo>
                  <a:lnTo>
                    <a:pt x="262318" y="4457"/>
                  </a:lnTo>
                  <a:lnTo>
                    <a:pt x="217017" y="17221"/>
                  </a:lnTo>
                  <a:lnTo>
                    <a:pt x="173621" y="37376"/>
                  </a:lnTo>
                  <a:lnTo>
                    <a:pt x="133045" y="64007"/>
                  </a:lnTo>
                  <a:lnTo>
                    <a:pt x="96202" y="96202"/>
                  </a:lnTo>
                  <a:lnTo>
                    <a:pt x="64007" y="133045"/>
                  </a:lnTo>
                  <a:lnTo>
                    <a:pt x="37376" y="173621"/>
                  </a:lnTo>
                  <a:lnTo>
                    <a:pt x="17221" y="217017"/>
                  </a:lnTo>
                  <a:lnTo>
                    <a:pt x="4457" y="262318"/>
                  </a:lnTo>
                  <a:lnTo>
                    <a:pt x="0" y="308610"/>
                  </a:lnTo>
                  <a:lnTo>
                    <a:pt x="0" y="1540510"/>
                  </a:lnTo>
                  <a:lnTo>
                    <a:pt x="4457" y="1586492"/>
                  </a:lnTo>
                  <a:lnTo>
                    <a:pt x="17221" y="1631614"/>
                  </a:lnTo>
                  <a:lnTo>
                    <a:pt x="37376" y="1674938"/>
                  </a:lnTo>
                  <a:lnTo>
                    <a:pt x="64007" y="1715526"/>
                  </a:lnTo>
                  <a:lnTo>
                    <a:pt x="96202" y="1752441"/>
                  </a:lnTo>
                  <a:lnTo>
                    <a:pt x="133045" y="1784746"/>
                  </a:lnTo>
                  <a:lnTo>
                    <a:pt x="173621" y="1811503"/>
                  </a:lnTo>
                  <a:lnTo>
                    <a:pt x="217017" y="1831776"/>
                  </a:lnTo>
                  <a:lnTo>
                    <a:pt x="262318" y="1844628"/>
                  </a:lnTo>
                  <a:lnTo>
                    <a:pt x="308610" y="1849120"/>
                  </a:lnTo>
                  <a:lnTo>
                    <a:pt x="2127250" y="1849120"/>
                  </a:lnTo>
                  <a:lnTo>
                    <a:pt x="2173541" y="1844628"/>
                  </a:lnTo>
                  <a:lnTo>
                    <a:pt x="2218842" y="1831776"/>
                  </a:lnTo>
                  <a:lnTo>
                    <a:pt x="2262238" y="1811503"/>
                  </a:lnTo>
                  <a:lnTo>
                    <a:pt x="2302814" y="1784746"/>
                  </a:lnTo>
                  <a:lnTo>
                    <a:pt x="2339657" y="1752441"/>
                  </a:lnTo>
                  <a:lnTo>
                    <a:pt x="2371852" y="1715526"/>
                  </a:lnTo>
                  <a:lnTo>
                    <a:pt x="2398483" y="1674938"/>
                  </a:lnTo>
                  <a:lnTo>
                    <a:pt x="2418638" y="1631614"/>
                  </a:lnTo>
                  <a:lnTo>
                    <a:pt x="2431402" y="1586492"/>
                  </a:lnTo>
                  <a:lnTo>
                    <a:pt x="2435860" y="1540510"/>
                  </a:lnTo>
                  <a:lnTo>
                    <a:pt x="2435860" y="308610"/>
                  </a:lnTo>
                  <a:lnTo>
                    <a:pt x="2431402" y="262318"/>
                  </a:lnTo>
                  <a:lnTo>
                    <a:pt x="2418638" y="217017"/>
                  </a:lnTo>
                  <a:lnTo>
                    <a:pt x="2398483" y="173621"/>
                  </a:lnTo>
                  <a:lnTo>
                    <a:pt x="2371852" y="133045"/>
                  </a:lnTo>
                  <a:lnTo>
                    <a:pt x="2339657" y="96202"/>
                  </a:lnTo>
                  <a:lnTo>
                    <a:pt x="2302814" y="64007"/>
                  </a:lnTo>
                  <a:lnTo>
                    <a:pt x="2262238" y="37376"/>
                  </a:lnTo>
                  <a:lnTo>
                    <a:pt x="2218842" y="17221"/>
                  </a:lnTo>
                  <a:lnTo>
                    <a:pt x="2173541" y="4457"/>
                  </a:lnTo>
                  <a:lnTo>
                    <a:pt x="2127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689" y="4942840"/>
              <a:ext cx="2435860" cy="1849120"/>
            </a:xfrm>
            <a:custGeom>
              <a:avLst/>
              <a:gdLst/>
              <a:ahLst/>
              <a:cxnLst/>
              <a:rect l="l" t="t" r="r" b="b"/>
              <a:pathLst>
                <a:path w="2435860" h="1849120">
                  <a:moveTo>
                    <a:pt x="308610" y="0"/>
                  </a:moveTo>
                  <a:lnTo>
                    <a:pt x="262318" y="4457"/>
                  </a:lnTo>
                  <a:lnTo>
                    <a:pt x="217017" y="17221"/>
                  </a:lnTo>
                  <a:lnTo>
                    <a:pt x="173621" y="37376"/>
                  </a:lnTo>
                  <a:lnTo>
                    <a:pt x="133045" y="64007"/>
                  </a:lnTo>
                  <a:lnTo>
                    <a:pt x="96202" y="96202"/>
                  </a:lnTo>
                  <a:lnTo>
                    <a:pt x="64007" y="133045"/>
                  </a:lnTo>
                  <a:lnTo>
                    <a:pt x="37376" y="173621"/>
                  </a:lnTo>
                  <a:lnTo>
                    <a:pt x="17221" y="217017"/>
                  </a:lnTo>
                  <a:lnTo>
                    <a:pt x="4457" y="262318"/>
                  </a:lnTo>
                  <a:lnTo>
                    <a:pt x="0" y="308610"/>
                  </a:lnTo>
                  <a:lnTo>
                    <a:pt x="0" y="1540510"/>
                  </a:lnTo>
                  <a:lnTo>
                    <a:pt x="4457" y="1586492"/>
                  </a:lnTo>
                  <a:lnTo>
                    <a:pt x="17221" y="1631614"/>
                  </a:lnTo>
                  <a:lnTo>
                    <a:pt x="37376" y="1674938"/>
                  </a:lnTo>
                  <a:lnTo>
                    <a:pt x="64007" y="1715526"/>
                  </a:lnTo>
                  <a:lnTo>
                    <a:pt x="96202" y="1752441"/>
                  </a:lnTo>
                  <a:lnTo>
                    <a:pt x="133045" y="1784746"/>
                  </a:lnTo>
                  <a:lnTo>
                    <a:pt x="173621" y="1811503"/>
                  </a:lnTo>
                  <a:lnTo>
                    <a:pt x="217017" y="1831776"/>
                  </a:lnTo>
                  <a:lnTo>
                    <a:pt x="262318" y="1844628"/>
                  </a:lnTo>
                  <a:lnTo>
                    <a:pt x="308610" y="1849120"/>
                  </a:lnTo>
                  <a:lnTo>
                    <a:pt x="2127250" y="1849120"/>
                  </a:lnTo>
                  <a:lnTo>
                    <a:pt x="2173541" y="1844628"/>
                  </a:lnTo>
                  <a:lnTo>
                    <a:pt x="2218842" y="1831776"/>
                  </a:lnTo>
                  <a:lnTo>
                    <a:pt x="2262238" y="1811503"/>
                  </a:lnTo>
                  <a:lnTo>
                    <a:pt x="2302814" y="1784746"/>
                  </a:lnTo>
                  <a:lnTo>
                    <a:pt x="2339657" y="1752441"/>
                  </a:lnTo>
                  <a:lnTo>
                    <a:pt x="2371852" y="1715526"/>
                  </a:lnTo>
                  <a:lnTo>
                    <a:pt x="2398483" y="1674938"/>
                  </a:lnTo>
                  <a:lnTo>
                    <a:pt x="2418638" y="1631614"/>
                  </a:lnTo>
                  <a:lnTo>
                    <a:pt x="2431402" y="1586492"/>
                  </a:lnTo>
                  <a:lnTo>
                    <a:pt x="2435860" y="1540510"/>
                  </a:lnTo>
                  <a:lnTo>
                    <a:pt x="2435860" y="308610"/>
                  </a:lnTo>
                  <a:lnTo>
                    <a:pt x="2431402" y="262318"/>
                  </a:lnTo>
                  <a:lnTo>
                    <a:pt x="2418638" y="217017"/>
                  </a:lnTo>
                  <a:lnTo>
                    <a:pt x="2398483" y="173621"/>
                  </a:lnTo>
                  <a:lnTo>
                    <a:pt x="2371852" y="133045"/>
                  </a:lnTo>
                  <a:lnTo>
                    <a:pt x="2339657" y="96202"/>
                  </a:lnTo>
                  <a:lnTo>
                    <a:pt x="2302814" y="64007"/>
                  </a:lnTo>
                  <a:lnTo>
                    <a:pt x="2262238" y="37376"/>
                  </a:lnTo>
                  <a:lnTo>
                    <a:pt x="2218842" y="17221"/>
                  </a:lnTo>
                  <a:lnTo>
                    <a:pt x="2173541" y="4457"/>
                  </a:lnTo>
                  <a:lnTo>
                    <a:pt x="2127250" y="0"/>
                  </a:lnTo>
                  <a:lnTo>
                    <a:pt x="308610" y="0"/>
                  </a:lnTo>
                  <a:close/>
                </a:path>
                <a:path w="2435860" h="1849120">
                  <a:moveTo>
                    <a:pt x="0" y="0"/>
                  </a:moveTo>
                  <a:lnTo>
                    <a:pt x="0" y="0"/>
                  </a:lnTo>
                </a:path>
                <a:path w="2435860" h="1849120">
                  <a:moveTo>
                    <a:pt x="2435860" y="1849120"/>
                  </a:moveTo>
                  <a:lnTo>
                    <a:pt x="2435860" y="1849120"/>
                  </a:lnTo>
                </a:path>
              </a:pathLst>
            </a:custGeom>
            <a:ln w="38097">
              <a:solidFill>
                <a:srgbClr val="089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7680" y="4712970"/>
            <a:ext cx="1790700" cy="459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450" y="5331459"/>
            <a:ext cx="19570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2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What is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10" dirty="0">
                <a:latin typeface="Arial"/>
                <a:cs typeface="Arial"/>
              </a:rPr>
              <a:t>value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rate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constant?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5200" y="5706109"/>
            <a:ext cx="771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[</a:t>
            </a:r>
            <a:r>
              <a:rPr sz="2400" spc="-5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][</a:t>
            </a:r>
            <a:r>
              <a:rPr sz="2400" spc="5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]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2439" y="5331459"/>
            <a:ext cx="118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15315" algn="l"/>
              </a:tabLst>
            </a:pPr>
            <a:r>
              <a:rPr sz="3600" i="1" baseline="-27777" dirty="0">
                <a:latin typeface="Arial"/>
                <a:cs typeface="Arial"/>
              </a:rPr>
              <a:t>k </a:t>
            </a:r>
            <a:r>
              <a:rPr sz="3600" baseline="-27777" dirty="0">
                <a:latin typeface="Arial"/>
                <a:cs typeface="Arial"/>
              </a:rPr>
              <a:t>=	</a:t>
            </a:r>
            <a:r>
              <a:rPr sz="2400" spc="-5" dirty="0">
                <a:latin typeface="Arial"/>
                <a:cs typeface="Arial"/>
              </a:rPr>
              <a:t>rate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21709" y="5678171"/>
            <a:ext cx="814069" cy="76200"/>
            <a:chOff x="3521709" y="5678171"/>
            <a:chExt cx="814069" cy="76200"/>
          </a:xfrm>
        </p:grpSpPr>
        <p:sp>
          <p:nvSpPr>
            <p:cNvPr id="19" name="object 19"/>
            <p:cNvSpPr/>
            <p:nvPr/>
          </p:nvSpPr>
          <p:spPr>
            <a:xfrm>
              <a:off x="3592829" y="5735319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>
                  <a:moveTo>
                    <a:pt x="0" y="0"/>
                  </a:moveTo>
                  <a:lnTo>
                    <a:pt x="74295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21709" y="5697219"/>
              <a:ext cx="741680" cy="0"/>
            </a:xfrm>
            <a:custGeom>
              <a:avLst/>
              <a:gdLst/>
              <a:ahLst/>
              <a:cxnLst/>
              <a:rect l="l" t="t" r="r" b="b"/>
              <a:pathLst>
                <a:path w="741679">
                  <a:moveTo>
                    <a:pt x="0" y="0"/>
                  </a:moveTo>
                  <a:lnTo>
                    <a:pt x="741679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986020" y="5331459"/>
            <a:ext cx="1531620" cy="76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0.0004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400" spc="-5" dirty="0">
                <a:latin typeface="Arial"/>
                <a:cs typeface="Arial"/>
              </a:rPr>
              <a:t>0.01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0.04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57140" y="5678171"/>
            <a:ext cx="1464310" cy="76200"/>
            <a:chOff x="5057140" y="5678171"/>
            <a:chExt cx="1464310" cy="76200"/>
          </a:xfrm>
        </p:grpSpPr>
        <p:sp>
          <p:nvSpPr>
            <p:cNvPr id="23" name="object 23"/>
            <p:cNvSpPr/>
            <p:nvPr/>
          </p:nvSpPr>
          <p:spPr>
            <a:xfrm>
              <a:off x="5129530" y="5735319"/>
              <a:ext cx="1391920" cy="0"/>
            </a:xfrm>
            <a:custGeom>
              <a:avLst/>
              <a:gdLst/>
              <a:ahLst/>
              <a:cxnLst/>
              <a:rect l="l" t="t" r="r" b="b"/>
              <a:pathLst>
                <a:path w="1391920">
                  <a:moveTo>
                    <a:pt x="0" y="0"/>
                  </a:moveTo>
                  <a:lnTo>
                    <a:pt x="1391920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57140" y="5697219"/>
              <a:ext cx="1393190" cy="0"/>
            </a:xfrm>
            <a:custGeom>
              <a:avLst/>
              <a:gdLst/>
              <a:ahLst/>
              <a:cxnLst/>
              <a:rect l="l" t="t" r="r" b="b"/>
              <a:pathLst>
                <a:path w="1393189">
                  <a:moveTo>
                    <a:pt x="0" y="0"/>
                  </a:moveTo>
                  <a:lnTo>
                    <a:pt x="1393189" y="0"/>
                  </a:lnTo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99329" y="5483859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57340" y="5476240"/>
            <a:ext cx="2566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1.0 </a:t>
            </a:r>
            <a:r>
              <a:rPr sz="2400" dirty="0">
                <a:latin typeface="Arial"/>
                <a:cs typeface="Arial"/>
              </a:rPr>
              <a:t>mol</a:t>
            </a:r>
            <a:r>
              <a:rPr sz="2100" baseline="27777" dirty="0">
                <a:latin typeface="Arial"/>
                <a:cs typeface="Arial"/>
              </a:rPr>
              <a:t>-1 </a:t>
            </a:r>
            <a:r>
              <a:rPr sz="2400" dirty="0">
                <a:latin typeface="Arial"/>
                <a:cs typeface="Arial"/>
              </a:rPr>
              <a:t>dm</a:t>
            </a:r>
            <a:r>
              <a:rPr sz="2100" baseline="27777" dirty="0">
                <a:latin typeface="Arial"/>
                <a:cs typeface="Arial"/>
              </a:rPr>
              <a:t>-3</a:t>
            </a:r>
            <a:r>
              <a:rPr sz="2100" spc="187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100" spc="-7" baseline="27777" dirty="0">
                <a:latin typeface="Arial"/>
                <a:cs typeface="Arial"/>
              </a:rPr>
              <a:t>-1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951980" y="5759450"/>
            <a:ext cx="1921510" cy="471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340" y="1115059"/>
            <a:ext cx="8583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If the </a:t>
            </a:r>
            <a:r>
              <a:rPr sz="2400" spc="-5" dirty="0">
                <a:latin typeface="Arial"/>
                <a:cs typeface="Arial"/>
              </a:rPr>
              <a:t>concentrations are not </a:t>
            </a:r>
            <a:r>
              <a:rPr sz="2400" dirty="0">
                <a:latin typeface="Arial"/>
                <a:cs typeface="Arial"/>
              </a:rPr>
              <a:t>simple </a:t>
            </a:r>
            <a:r>
              <a:rPr sz="2400" spc="-5" dirty="0">
                <a:latin typeface="Arial"/>
                <a:cs typeface="Arial"/>
              </a:rPr>
              <a:t>whole numbers, then it </a:t>
            </a:r>
            <a:r>
              <a:rPr sz="2400" spc="5" dirty="0">
                <a:latin typeface="Arial"/>
                <a:cs typeface="Arial"/>
              </a:rPr>
              <a:t>may  </a:t>
            </a:r>
            <a:r>
              <a:rPr sz="2400" spc="-5" dirty="0">
                <a:latin typeface="Arial"/>
                <a:cs typeface="Arial"/>
              </a:rPr>
              <a:t>be easier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draw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graph of rate against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concentration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9870" y="2421889"/>
            <a:ext cx="4434840" cy="3474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0509" y="2661920"/>
            <a:ext cx="668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10201" y="2155191"/>
            <a:ext cx="3563620" cy="3634740"/>
            <a:chOff x="5410201" y="2155191"/>
            <a:chExt cx="3563620" cy="3634740"/>
          </a:xfrm>
        </p:grpSpPr>
        <p:sp>
          <p:nvSpPr>
            <p:cNvPr id="13" name="object 13"/>
            <p:cNvSpPr/>
            <p:nvPr/>
          </p:nvSpPr>
          <p:spPr>
            <a:xfrm>
              <a:off x="5429249" y="2174240"/>
              <a:ext cx="3525520" cy="3596640"/>
            </a:xfrm>
            <a:custGeom>
              <a:avLst/>
              <a:gdLst/>
              <a:ahLst/>
              <a:cxnLst/>
              <a:rect l="l" t="t" r="r" b="b"/>
              <a:pathLst>
                <a:path w="3525520" h="3596640">
                  <a:moveTo>
                    <a:pt x="2938779" y="0"/>
                  </a:moveTo>
                  <a:lnTo>
                    <a:pt x="588010" y="0"/>
                  </a:lnTo>
                  <a:lnTo>
                    <a:pt x="543860" y="2172"/>
                  </a:lnTo>
                  <a:lnTo>
                    <a:pt x="499948" y="8543"/>
                  </a:lnTo>
                  <a:lnTo>
                    <a:pt x="456493" y="18889"/>
                  </a:lnTo>
                  <a:lnTo>
                    <a:pt x="413715" y="32989"/>
                  </a:lnTo>
                  <a:lnTo>
                    <a:pt x="371832" y="50621"/>
                  </a:lnTo>
                  <a:lnTo>
                    <a:pt x="331063" y="71563"/>
                  </a:lnTo>
                  <a:lnTo>
                    <a:pt x="291628" y="95593"/>
                  </a:lnTo>
                  <a:lnTo>
                    <a:pt x="253746" y="122488"/>
                  </a:lnTo>
                  <a:lnTo>
                    <a:pt x="217635" y="152029"/>
                  </a:lnTo>
                  <a:lnTo>
                    <a:pt x="183515" y="183991"/>
                  </a:lnTo>
                  <a:lnTo>
                    <a:pt x="151604" y="218153"/>
                  </a:lnTo>
                  <a:lnTo>
                    <a:pt x="122123" y="254294"/>
                  </a:lnTo>
                  <a:lnTo>
                    <a:pt x="95289" y="292191"/>
                  </a:lnTo>
                  <a:lnTo>
                    <a:pt x="71323" y="331623"/>
                  </a:lnTo>
                  <a:lnTo>
                    <a:pt x="50442" y="372367"/>
                  </a:lnTo>
                  <a:lnTo>
                    <a:pt x="32867" y="414202"/>
                  </a:lnTo>
                  <a:lnTo>
                    <a:pt x="18816" y="456906"/>
                  </a:lnTo>
                  <a:lnTo>
                    <a:pt x="8509" y="500256"/>
                  </a:lnTo>
                  <a:lnTo>
                    <a:pt x="2163" y="544031"/>
                  </a:lnTo>
                  <a:lnTo>
                    <a:pt x="0" y="588010"/>
                  </a:lnTo>
                  <a:lnTo>
                    <a:pt x="0" y="3008630"/>
                  </a:lnTo>
                  <a:lnTo>
                    <a:pt x="2163" y="3052608"/>
                  </a:lnTo>
                  <a:lnTo>
                    <a:pt x="8508" y="3096383"/>
                  </a:lnTo>
                  <a:lnTo>
                    <a:pt x="18816" y="3139733"/>
                  </a:lnTo>
                  <a:lnTo>
                    <a:pt x="32867" y="3182437"/>
                  </a:lnTo>
                  <a:lnTo>
                    <a:pt x="50442" y="3224272"/>
                  </a:lnTo>
                  <a:lnTo>
                    <a:pt x="71323" y="3265016"/>
                  </a:lnTo>
                  <a:lnTo>
                    <a:pt x="95289" y="3304448"/>
                  </a:lnTo>
                  <a:lnTo>
                    <a:pt x="122123" y="3342345"/>
                  </a:lnTo>
                  <a:lnTo>
                    <a:pt x="151604" y="3378486"/>
                  </a:lnTo>
                  <a:lnTo>
                    <a:pt x="183514" y="3412648"/>
                  </a:lnTo>
                  <a:lnTo>
                    <a:pt x="217635" y="3444610"/>
                  </a:lnTo>
                  <a:lnTo>
                    <a:pt x="253745" y="3474151"/>
                  </a:lnTo>
                  <a:lnTo>
                    <a:pt x="291628" y="3501046"/>
                  </a:lnTo>
                  <a:lnTo>
                    <a:pt x="331063" y="3525076"/>
                  </a:lnTo>
                  <a:lnTo>
                    <a:pt x="371832" y="3546018"/>
                  </a:lnTo>
                  <a:lnTo>
                    <a:pt x="413715" y="3563650"/>
                  </a:lnTo>
                  <a:lnTo>
                    <a:pt x="456493" y="3577750"/>
                  </a:lnTo>
                  <a:lnTo>
                    <a:pt x="499948" y="3588096"/>
                  </a:lnTo>
                  <a:lnTo>
                    <a:pt x="543860" y="3594467"/>
                  </a:lnTo>
                  <a:lnTo>
                    <a:pt x="588010" y="3596640"/>
                  </a:lnTo>
                  <a:lnTo>
                    <a:pt x="2938779" y="3596640"/>
                  </a:lnTo>
                  <a:lnTo>
                    <a:pt x="2982748" y="3594467"/>
                  </a:lnTo>
                  <a:lnTo>
                    <a:pt x="3026497" y="3588096"/>
                  </a:lnTo>
                  <a:lnTo>
                    <a:pt x="3069806" y="3577750"/>
                  </a:lnTo>
                  <a:lnTo>
                    <a:pt x="3112455" y="3563650"/>
                  </a:lnTo>
                  <a:lnTo>
                    <a:pt x="3154223" y="3546018"/>
                  </a:lnTo>
                  <a:lnTo>
                    <a:pt x="3194892" y="3525076"/>
                  </a:lnTo>
                  <a:lnTo>
                    <a:pt x="3234240" y="3501046"/>
                  </a:lnTo>
                  <a:lnTo>
                    <a:pt x="3272048" y="3474151"/>
                  </a:lnTo>
                  <a:lnTo>
                    <a:pt x="3308096" y="3444610"/>
                  </a:lnTo>
                  <a:lnTo>
                    <a:pt x="3342163" y="3412648"/>
                  </a:lnTo>
                  <a:lnTo>
                    <a:pt x="3374031" y="3378486"/>
                  </a:lnTo>
                  <a:lnTo>
                    <a:pt x="3403478" y="3342345"/>
                  </a:lnTo>
                  <a:lnTo>
                    <a:pt x="3430284" y="3304448"/>
                  </a:lnTo>
                  <a:lnTo>
                    <a:pt x="3454231" y="3265016"/>
                  </a:lnTo>
                  <a:lnTo>
                    <a:pt x="3475097" y="3224272"/>
                  </a:lnTo>
                  <a:lnTo>
                    <a:pt x="3492662" y="3182437"/>
                  </a:lnTo>
                  <a:lnTo>
                    <a:pt x="3506707" y="3139733"/>
                  </a:lnTo>
                  <a:lnTo>
                    <a:pt x="3517012" y="3096383"/>
                  </a:lnTo>
                  <a:lnTo>
                    <a:pt x="3523356" y="3052608"/>
                  </a:lnTo>
                  <a:lnTo>
                    <a:pt x="3525520" y="3008630"/>
                  </a:lnTo>
                  <a:lnTo>
                    <a:pt x="3525520" y="588010"/>
                  </a:lnTo>
                  <a:lnTo>
                    <a:pt x="3523356" y="544031"/>
                  </a:lnTo>
                  <a:lnTo>
                    <a:pt x="3517012" y="500256"/>
                  </a:lnTo>
                  <a:lnTo>
                    <a:pt x="3506707" y="456906"/>
                  </a:lnTo>
                  <a:lnTo>
                    <a:pt x="3492662" y="414202"/>
                  </a:lnTo>
                  <a:lnTo>
                    <a:pt x="3475097" y="372367"/>
                  </a:lnTo>
                  <a:lnTo>
                    <a:pt x="3454231" y="331623"/>
                  </a:lnTo>
                  <a:lnTo>
                    <a:pt x="3430284" y="292191"/>
                  </a:lnTo>
                  <a:lnTo>
                    <a:pt x="3403478" y="254294"/>
                  </a:lnTo>
                  <a:lnTo>
                    <a:pt x="3374031" y="218153"/>
                  </a:lnTo>
                  <a:lnTo>
                    <a:pt x="3342163" y="183991"/>
                  </a:lnTo>
                  <a:lnTo>
                    <a:pt x="3308096" y="152029"/>
                  </a:lnTo>
                  <a:lnTo>
                    <a:pt x="3272048" y="122488"/>
                  </a:lnTo>
                  <a:lnTo>
                    <a:pt x="3234240" y="95593"/>
                  </a:lnTo>
                  <a:lnTo>
                    <a:pt x="3194892" y="71563"/>
                  </a:lnTo>
                  <a:lnTo>
                    <a:pt x="3154223" y="50621"/>
                  </a:lnTo>
                  <a:lnTo>
                    <a:pt x="3112455" y="32989"/>
                  </a:lnTo>
                  <a:lnTo>
                    <a:pt x="3069806" y="18889"/>
                  </a:lnTo>
                  <a:lnTo>
                    <a:pt x="3026497" y="8543"/>
                  </a:lnTo>
                  <a:lnTo>
                    <a:pt x="2982748" y="2172"/>
                  </a:lnTo>
                  <a:lnTo>
                    <a:pt x="2938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29249" y="2174240"/>
              <a:ext cx="3525520" cy="3596640"/>
            </a:xfrm>
            <a:custGeom>
              <a:avLst/>
              <a:gdLst/>
              <a:ahLst/>
              <a:cxnLst/>
              <a:rect l="l" t="t" r="r" b="b"/>
              <a:pathLst>
                <a:path w="3525520" h="3596640">
                  <a:moveTo>
                    <a:pt x="588010" y="0"/>
                  </a:moveTo>
                  <a:lnTo>
                    <a:pt x="543860" y="2172"/>
                  </a:lnTo>
                  <a:lnTo>
                    <a:pt x="499948" y="8543"/>
                  </a:lnTo>
                  <a:lnTo>
                    <a:pt x="456493" y="18889"/>
                  </a:lnTo>
                  <a:lnTo>
                    <a:pt x="413715" y="32989"/>
                  </a:lnTo>
                  <a:lnTo>
                    <a:pt x="371832" y="50621"/>
                  </a:lnTo>
                  <a:lnTo>
                    <a:pt x="331063" y="71563"/>
                  </a:lnTo>
                  <a:lnTo>
                    <a:pt x="291628" y="95593"/>
                  </a:lnTo>
                  <a:lnTo>
                    <a:pt x="253746" y="122488"/>
                  </a:lnTo>
                  <a:lnTo>
                    <a:pt x="217635" y="152029"/>
                  </a:lnTo>
                  <a:lnTo>
                    <a:pt x="183515" y="183991"/>
                  </a:lnTo>
                  <a:lnTo>
                    <a:pt x="151604" y="218153"/>
                  </a:lnTo>
                  <a:lnTo>
                    <a:pt x="122123" y="254294"/>
                  </a:lnTo>
                  <a:lnTo>
                    <a:pt x="95289" y="292191"/>
                  </a:lnTo>
                  <a:lnTo>
                    <a:pt x="71323" y="331623"/>
                  </a:lnTo>
                  <a:lnTo>
                    <a:pt x="50442" y="372367"/>
                  </a:lnTo>
                  <a:lnTo>
                    <a:pt x="32867" y="414202"/>
                  </a:lnTo>
                  <a:lnTo>
                    <a:pt x="18816" y="456906"/>
                  </a:lnTo>
                  <a:lnTo>
                    <a:pt x="8509" y="500256"/>
                  </a:lnTo>
                  <a:lnTo>
                    <a:pt x="2163" y="544031"/>
                  </a:lnTo>
                  <a:lnTo>
                    <a:pt x="0" y="588010"/>
                  </a:lnTo>
                  <a:lnTo>
                    <a:pt x="0" y="3008630"/>
                  </a:lnTo>
                  <a:lnTo>
                    <a:pt x="2163" y="3052608"/>
                  </a:lnTo>
                  <a:lnTo>
                    <a:pt x="8508" y="3096383"/>
                  </a:lnTo>
                  <a:lnTo>
                    <a:pt x="18816" y="3139733"/>
                  </a:lnTo>
                  <a:lnTo>
                    <a:pt x="32867" y="3182437"/>
                  </a:lnTo>
                  <a:lnTo>
                    <a:pt x="50442" y="3224272"/>
                  </a:lnTo>
                  <a:lnTo>
                    <a:pt x="71323" y="3265016"/>
                  </a:lnTo>
                  <a:lnTo>
                    <a:pt x="95289" y="3304448"/>
                  </a:lnTo>
                  <a:lnTo>
                    <a:pt x="122123" y="3342345"/>
                  </a:lnTo>
                  <a:lnTo>
                    <a:pt x="151604" y="3378486"/>
                  </a:lnTo>
                  <a:lnTo>
                    <a:pt x="183514" y="3412648"/>
                  </a:lnTo>
                  <a:lnTo>
                    <a:pt x="217635" y="3444610"/>
                  </a:lnTo>
                  <a:lnTo>
                    <a:pt x="253745" y="3474151"/>
                  </a:lnTo>
                  <a:lnTo>
                    <a:pt x="291628" y="3501046"/>
                  </a:lnTo>
                  <a:lnTo>
                    <a:pt x="331063" y="3525076"/>
                  </a:lnTo>
                  <a:lnTo>
                    <a:pt x="371832" y="3546018"/>
                  </a:lnTo>
                  <a:lnTo>
                    <a:pt x="413715" y="3563650"/>
                  </a:lnTo>
                  <a:lnTo>
                    <a:pt x="456493" y="3577750"/>
                  </a:lnTo>
                  <a:lnTo>
                    <a:pt x="499948" y="3588096"/>
                  </a:lnTo>
                  <a:lnTo>
                    <a:pt x="543860" y="3594467"/>
                  </a:lnTo>
                  <a:lnTo>
                    <a:pt x="588010" y="3596640"/>
                  </a:lnTo>
                  <a:lnTo>
                    <a:pt x="2938779" y="3596640"/>
                  </a:lnTo>
                  <a:lnTo>
                    <a:pt x="2982748" y="3594467"/>
                  </a:lnTo>
                  <a:lnTo>
                    <a:pt x="3026497" y="3588096"/>
                  </a:lnTo>
                  <a:lnTo>
                    <a:pt x="3069806" y="3577750"/>
                  </a:lnTo>
                  <a:lnTo>
                    <a:pt x="3112455" y="3563650"/>
                  </a:lnTo>
                  <a:lnTo>
                    <a:pt x="3154223" y="3546018"/>
                  </a:lnTo>
                  <a:lnTo>
                    <a:pt x="3194892" y="3525076"/>
                  </a:lnTo>
                  <a:lnTo>
                    <a:pt x="3234240" y="3501046"/>
                  </a:lnTo>
                  <a:lnTo>
                    <a:pt x="3272048" y="3474151"/>
                  </a:lnTo>
                  <a:lnTo>
                    <a:pt x="3308096" y="3444610"/>
                  </a:lnTo>
                  <a:lnTo>
                    <a:pt x="3342163" y="3412648"/>
                  </a:lnTo>
                  <a:lnTo>
                    <a:pt x="3374031" y="3378486"/>
                  </a:lnTo>
                  <a:lnTo>
                    <a:pt x="3403478" y="3342345"/>
                  </a:lnTo>
                  <a:lnTo>
                    <a:pt x="3430284" y="3304448"/>
                  </a:lnTo>
                  <a:lnTo>
                    <a:pt x="3454231" y="3265016"/>
                  </a:lnTo>
                  <a:lnTo>
                    <a:pt x="3475097" y="3224272"/>
                  </a:lnTo>
                  <a:lnTo>
                    <a:pt x="3492662" y="3182437"/>
                  </a:lnTo>
                  <a:lnTo>
                    <a:pt x="3506707" y="3139733"/>
                  </a:lnTo>
                  <a:lnTo>
                    <a:pt x="3517012" y="3096383"/>
                  </a:lnTo>
                  <a:lnTo>
                    <a:pt x="3523356" y="3052608"/>
                  </a:lnTo>
                  <a:lnTo>
                    <a:pt x="3525520" y="3008630"/>
                  </a:lnTo>
                  <a:lnTo>
                    <a:pt x="3525520" y="588010"/>
                  </a:lnTo>
                  <a:lnTo>
                    <a:pt x="3523356" y="544031"/>
                  </a:lnTo>
                  <a:lnTo>
                    <a:pt x="3517012" y="500256"/>
                  </a:lnTo>
                  <a:lnTo>
                    <a:pt x="3506707" y="456906"/>
                  </a:lnTo>
                  <a:lnTo>
                    <a:pt x="3492662" y="414202"/>
                  </a:lnTo>
                  <a:lnTo>
                    <a:pt x="3475097" y="372367"/>
                  </a:lnTo>
                  <a:lnTo>
                    <a:pt x="3454231" y="331623"/>
                  </a:lnTo>
                  <a:lnTo>
                    <a:pt x="3430284" y="292191"/>
                  </a:lnTo>
                  <a:lnTo>
                    <a:pt x="3403478" y="254294"/>
                  </a:lnTo>
                  <a:lnTo>
                    <a:pt x="3374031" y="218153"/>
                  </a:lnTo>
                  <a:lnTo>
                    <a:pt x="3342163" y="183991"/>
                  </a:lnTo>
                  <a:lnTo>
                    <a:pt x="3308096" y="152029"/>
                  </a:lnTo>
                  <a:lnTo>
                    <a:pt x="3272048" y="122488"/>
                  </a:lnTo>
                  <a:lnTo>
                    <a:pt x="3234240" y="95593"/>
                  </a:lnTo>
                  <a:lnTo>
                    <a:pt x="3194892" y="71563"/>
                  </a:lnTo>
                  <a:lnTo>
                    <a:pt x="3154223" y="50621"/>
                  </a:lnTo>
                  <a:lnTo>
                    <a:pt x="3112455" y="32989"/>
                  </a:lnTo>
                  <a:lnTo>
                    <a:pt x="3069806" y="18889"/>
                  </a:lnTo>
                  <a:lnTo>
                    <a:pt x="3026497" y="8543"/>
                  </a:lnTo>
                  <a:lnTo>
                    <a:pt x="2982748" y="2172"/>
                  </a:lnTo>
                  <a:lnTo>
                    <a:pt x="2938779" y="0"/>
                  </a:lnTo>
                  <a:lnTo>
                    <a:pt x="588010" y="0"/>
                  </a:lnTo>
                  <a:close/>
                </a:path>
                <a:path w="3525520" h="3596640">
                  <a:moveTo>
                    <a:pt x="0" y="0"/>
                  </a:moveTo>
                  <a:lnTo>
                    <a:pt x="0" y="0"/>
                  </a:lnTo>
                </a:path>
                <a:path w="3525520" h="3596640">
                  <a:moveTo>
                    <a:pt x="3525520" y="3596640"/>
                  </a:moveTo>
                  <a:lnTo>
                    <a:pt x="3525520" y="3596640"/>
                  </a:lnTo>
                </a:path>
              </a:pathLst>
            </a:custGeom>
            <a:ln w="38097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735320" y="2456179"/>
            <a:ext cx="2769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first order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  will be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straight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line  </a:t>
            </a:r>
            <a:r>
              <a:rPr sz="2400" spc="-5" dirty="0">
                <a:latin typeface="Arial"/>
                <a:cs typeface="Arial"/>
              </a:rPr>
              <a:t>through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0389" y="4284979"/>
            <a:ext cx="5307965" cy="144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44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gradient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this  </a:t>
            </a:r>
            <a:r>
              <a:rPr sz="2400" dirty="0">
                <a:latin typeface="Arial"/>
                <a:cs typeface="Arial"/>
              </a:rPr>
              <a:t>case </a:t>
            </a:r>
            <a:r>
              <a:rPr sz="2400" spc="-5" dirty="0">
                <a:latin typeface="Arial"/>
                <a:cs typeface="Arial"/>
              </a:rPr>
              <a:t>is the </a:t>
            </a:r>
            <a:r>
              <a:rPr sz="2400" dirty="0">
                <a:latin typeface="Arial"/>
                <a:cs typeface="Arial"/>
              </a:rPr>
              <a:t>rate  </a:t>
            </a:r>
            <a:r>
              <a:rPr sz="2400" spc="-5" dirty="0">
                <a:latin typeface="Arial"/>
                <a:cs typeface="Arial"/>
              </a:rPr>
              <a:t>constant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i="1" spc="5" dirty="0">
                <a:latin typeface="Arial"/>
                <a:cs typeface="Arial"/>
              </a:rPr>
              <a:t>k</a:t>
            </a:r>
            <a:r>
              <a:rPr sz="2400" spc="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R="3379470" algn="ctr">
              <a:lnSpc>
                <a:spcPts val="257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689"/>
            <a:ext cx="6200140" cy="104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58770" y="1162050"/>
          <a:ext cx="6095999" cy="1744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1947545"/>
                <a:gridCol w="2116454"/>
              </a:tblGrid>
              <a:tr h="8255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[X]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A4C148"/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[Y]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38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A4C14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08279" indent="467359">
                        <a:lnSpc>
                          <a:spcPct val="101699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  </a:t>
                      </a: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r>
                        <a:rPr sz="2100" b="1" spc="-89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100" b="1" spc="-247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A4C148"/>
                    </a:solidFill>
                  </a:tcPr>
                </a:tc>
              </a:tr>
              <a:tr h="4597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0E8CE"/>
                    </a:solidFill>
                  </a:tcPr>
                </a:tc>
                <a:tc>
                  <a:txBody>
                    <a:bodyPr/>
                    <a:lstStyle/>
                    <a:p>
                      <a:pPr marR="64770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0E8CE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75" dirty="0">
                          <a:latin typeface="Times New Roman"/>
                          <a:cs typeface="Times New Roman"/>
                        </a:rPr>
                        <a:t>0.0004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0E8CE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R="63944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FF3E8"/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0.0016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FF3E8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51129" y="1252219"/>
            <a:ext cx="2472690" cy="1606550"/>
            <a:chOff x="151129" y="1252219"/>
            <a:chExt cx="2472690" cy="1606550"/>
          </a:xfrm>
        </p:grpSpPr>
        <p:sp>
          <p:nvSpPr>
            <p:cNvPr id="5" name="object 5"/>
            <p:cNvSpPr/>
            <p:nvPr/>
          </p:nvSpPr>
          <p:spPr>
            <a:xfrm>
              <a:off x="170179" y="1271269"/>
              <a:ext cx="2434590" cy="1568450"/>
            </a:xfrm>
            <a:custGeom>
              <a:avLst/>
              <a:gdLst/>
              <a:ahLst/>
              <a:cxnLst/>
              <a:rect l="l" t="t" r="r" b="b"/>
              <a:pathLst>
                <a:path w="2434590" h="1568450">
                  <a:moveTo>
                    <a:pt x="2172970" y="0"/>
                  </a:moveTo>
                  <a:lnTo>
                    <a:pt x="261620" y="0"/>
                  </a:lnTo>
                  <a:lnTo>
                    <a:pt x="218196" y="4665"/>
                  </a:lnTo>
                  <a:lnTo>
                    <a:pt x="175848" y="17943"/>
                  </a:lnTo>
                  <a:lnTo>
                    <a:pt x="135654" y="38758"/>
                  </a:lnTo>
                  <a:lnTo>
                    <a:pt x="98690" y="66033"/>
                  </a:lnTo>
                  <a:lnTo>
                    <a:pt x="66033" y="98690"/>
                  </a:lnTo>
                  <a:lnTo>
                    <a:pt x="38758" y="135654"/>
                  </a:lnTo>
                  <a:lnTo>
                    <a:pt x="17943" y="175848"/>
                  </a:lnTo>
                  <a:lnTo>
                    <a:pt x="4665" y="218196"/>
                  </a:lnTo>
                  <a:lnTo>
                    <a:pt x="0" y="261619"/>
                  </a:lnTo>
                  <a:lnTo>
                    <a:pt x="0" y="1306829"/>
                  </a:lnTo>
                  <a:lnTo>
                    <a:pt x="4665" y="1350253"/>
                  </a:lnTo>
                  <a:lnTo>
                    <a:pt x="17943" y="1392601"/>
                  </a:lnTo>
                  <a:lnTo>
                    <a:pt x="38758" y="1432795"/>
                  </a:lnTo>
                  <a:lnTo>
                    <a:pt x="66033" y="1469759"/>
                  </a:lnTo>
                  <a:lnTo>
                    <a:pt x="98690" y="1502416"/>
                  </a:lnTo>
                  <a:lnTo>
                    <a:pt x="135654" y="1529691"/>
                  </a:lnTo>
                  <a:lnTo>
                    <a:pt x="175848" y="1550506"/>
                  </a:lnTo>
                  <a:lnTo>
                    <a:pt x="218196" y="1563784"/>
                  </a:lnTo>
                  <a:lnTo>
                    <a:pt x="261620" y="1568450"/>
                  </a:lnTo>
                  <a:lnTo>
                    <a:pt x="2172970" y="1568450"/>
                  </a:lnTo>
                  <a:lnTo>
                    <a:pt x="2216393" y="1563784"/>
                  </a:lnTo>
                  <a:lnTo>
                    <a:pt x="2258741" y="1550506"/>
                  </a:lnTo>
                  <a:lnTo>
                    <a:pt x="2298935" y="1529691"/>
                  </a:lnTo>
                  <a:lnTo>
                    <a:pt x="2335899" y="1502416"/>
                  </a:lnTo>
                  <a:lnTo>
                    <a:pt x="2368556" y="1469759"/>
                  </a:lnTo>
                  <a:lnTo>
                    <a:pt x="2395831" y="1432795"/>
                  </a:lnTo>
                  <a:lnTo>
                    <a:pt x="2416646" y="1392601"/>
                  </a:lnTo>
                  <a:lnTo>
                    <a:pt x="2429924" y="1350253"/>
                  </a:lnTo>
                  <a:lnTo>
                    <a:pt x="2434590" y="1306829"/>
                  </a:lnTo>
                  <a:lnTo>
                    <a:pt x="2434590" y="261619"/>
                  </a:lnTo>
                  <a:lnTo>
                    <a:pt x="2429924" y="218196"/>
                  </a:lnTo>
                  <a:lnTo>
                    <a:pt x="2416646" y="175848"/>
                  </a:lnTo>
                  <a:lnTo>
                    <a:pt x="2395831" y="135654"/>
                  </a:lnTo>
                  <a:lnTo>
                    <a:pt x="2368556" y="98690"/>
                  </a:lnTo>
                  <a:lnTo>
                    <a:pt x="2335899" y="66033"/>
                  </a:lnTo>
                  <a:lnTo>
                    <a:pt x="2298935" y="38758"/>
                  </a:lnTo>
                  <a:lnTo>
                    <a:pt x="2258741" y="17943"/>
                  </a:lnTo>
                  <a:lnTo>
                    <a:pt x="2216393" y="4665"/>
                  </a:lnTo>
                  <a:lnTo>
                    <a:pt x="2172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179" y="1271269"/>
              <a:ext cx="2434590" cy="1568450"/>
            </a:xfrm>
            <a:custGeom>
              <a:avLst/>
              <a:gdLst/>
              <a:ahLst/>
              <a:cxnLst/>
              <a:rect l="l" t="t" r="r" b="b"/>
              <a:pathLst>
                <a:path w="2434590" h="1568450">
                  <a:moveTo>
                    <a:pt x="261620" y="0"/>
                  </a:moveTo>
                  <a:lnTo>
                    <a:pt x="218196" y="4665"/>
                  </a:lnTo>
                  <a:lnTo>
                    <a:pt x="175848" y="17943"/>
                  </a:lnTo>
                  <a:lnTo>
                    <a:pt x="135654" y="38758"/>
                  </a:lnTo>
                  <a:lnTo>
                    <a:pt x="98690" y="66033"/>
                  </a:lnTo>
                  <a:lnTo>
                    <a:pt x="66033" y="98690"/>
                  </a:lnTo>
                  <a:lnTo>
                    <a:pt x="38758" y="135654"/>
                  </a:lnTo>
                  <a:lnTo>
                    <a:pt x="17943" y="175848"/>
                  </a:lnTo>
                  <a:lnTo>
                    <a:pt x="4665" y="218196"/>
                  </a:lnTo>
                  <a:lnTo>
                    <a:pt x="0" y="261619"/>
                  </a:lnTo>
                  <a:lnTo>
                    <a:pt x="0" y="1306829"/>
                  </a:lnTo>
                  <a:lnTo>
                    <a:pt x="4665" y="1350253"/>
                  </a:lnTo>
                  <a:lnTo>
                    <a:pt x="17943" y="1392601"/>
                  </a:lnTo>
                  <a:lnTo>
                    <a:pt x="38758" y="1432795"/>
                  </a:lnTo>
                  <a:lnTo>
                    <a:pt x="66033" y="1469759"/>
                  </a:lnTo>
                  <a:lnTo>
                    <a:pt x="98690" y="1502416"/>
                  </a:lnTo>
                  <a:lnTo>
                    <a:pt x="135654" y="1529691"/>
                  </a:lnTo>
                  <a:lnTo>
                    <a:pt x="175848" y="1550506"/>
                  </a:lnTo>
                  <a:lnTo>
                    <a:pt x="218196" y="1563784"/>
                  </a:lnTo>
                  <a:lnTo>
                    <a:pt x="261620" y="1568450"/>
                  </a:lnTo>
                  <a:lnTo>
                    <a:pt x="2172970" y="1568450"/>
                  </a:lnTo>
                  <a:lnTo>
                    <a:pt x="2216393" y="1563784"/>
                  </a:lnTo>
                  <a:lnTo>
                    <a:pt x="2258741" y="1550506"/>
                  </a:lnTo>
                  <a:lnTo>
                    <a:pt x="2298935" y="1529691"/>
                  </a:lnTo>
                  <a:lnTo>
                    <a:pt x="2335899" y="1502416"/>
                  </a:lnTo>
                  <a:lnTo>
                    <a:pt x="2368556" y="1469759"/>
                  </a:lnTo>
                  <a:lnTo>
                    <a:pt x="2395831" y="1432795"/>
                  </a:lnTo>
                  <a:lnTo>
                    <a:pt x="2416646" y="1392601"/>
                  </a:lnTo>
                  <a:lnTo>
                    <a:pt x="2429924" y="1350253"/>
                  </a:lnTo>
                  <a:lnTo>
                    <a:pt x="2434590" y="1306829"/>
                  </a:lnTo>
                  <a:lnTo>
                    <a:pt x="2434590" y="261619"/>
                  </a:lnTo>
                  <a:lnTo>
                    <a:pt x="2429924" y="218196"/>
                  </a:lnTo>
                  <a:lnTo>
                    <a:pt x="2416646" y="175848"/>
                  </a:lnTo>
                  <a:lnTo>
                    <a:pt x="2395831" y="135654"/>
                  </a:lnTo>
                  <a:lnTo>
                    <a:pt x="2368556" y="98690"/>
                  </a:lnTo>
                  <a:lnTo>
                    <a:pt x="2335899" y="66033"/>
                  </a:lnTo>
                  <a:lnTo>
                    <a:pt x="2298935" y="38758"/>
                  </a:lnTo>
                  <a:lnTo>
                    <a:pt x="2258741" y="17943"/>
                  </a:lnTo>
                  <a:lnTo>
                    <a:pt x="2216393" y="4665"/>
                  </a:lnTo>
                  <a:lnTo>
                    <a:pt x="2172970" y="0"/>
                  </a:lnTo>
                  <a:lnTo>
                    <a:pt x="261620" y="0"/>
                  </a:lnTo>
                  <a:close/>
                </a:path>
                <a:path w="2434590" h="1568450">
                  <a:moveTo>
                    <a:pt x="0" y="0"/>
                  </a:moveTo>
                  <a:lnTo>
                    <a:pt x="0" y="0"/>
                  </a:lnTo>
                </a:path>
                <a:path w="2434590" h="1568450">
                  <a:moveTo>
                    <a:pt x="2434590" y="1568450"/>
                  </a:moveTo>
                  <a:lnTo>
                    <a:pt x="2434590" y="1568450"/>
                  </a:lnTo>
                </a:path>
              </a:pathLst>
            </a:custGeom>
            <a:ln w="38097">
              <a:solidFill>
                <a:srgbClr val="089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1790" y="1041400"/>
            <a:ext cx="1789430" cy="459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140" y="1675129"/>
            <a:ext cx="15500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What is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order of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86379" y="2736850"/>
            <a:ext cx="2219960" cy="181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22600" y="3333750"/>
            <a:ext cx="175831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Times New Roman"/>
                <a:cs typeface="Times New Roman"/>
              </a:rPr>
              <a:t>C</a:t>
            </a:r>
            <a:r>
              <a:rPr sz="2400" spc="85" dirty="0">
                <a:latin typeface="Times New Roman"/>
                <a:cs typeface="Times New Roman"/>
              </a:rPr>
              <a:t>o</a:t>
            </a:r>
            <a:r>
              <a:rPr sz="2400" spc="120" dirty="0">
                <a:latin typeface="Times New Roman"/>
                <a:cs typeface="Times New Roman"/>
              </a:rPr>
              <a:t>n</a:t>
            </a:r>
            <a:r>
              <a:rPr sz="2400" spc="100" dirty="0">
                <a:latin typeface="Times New Roman"/>
                <a:cs typeface="Times New Roman"/>
              </a:rPr>
              <a:t>c</a:t>
            </a:r>
            <a:r>
              <a:rPr sz="2400" spc="130" dirty="0">
                <a:latin typeface="Times New Roman"/>
                <a:cs typeface="Times New Roman"/>
              </a:rPr>
              <a:t>e</a:t>
            </a:r>
            <a:r>
              <a:rPr sz="2400" spc="135" dirty="0">
                <a:latin typeface="Times New Roman"/>
                <a:cs typeface="Times New Roman"/>
              </a:rPr>
              <a:t>n</a:t>
            </a:r>
            <a:r>
              <a:rPr sz="2400" spc="130" dirty="0">
                <a:latin typeface="Times New Roman"/>
                <a:cs typeface="Times New Roman"/>
              </a:rPr>
              <a:t>t</a:t>
            </a:r>
            <a:r>
              <a:rPr sz="2400" spc="165" dirty="0">
                <a:latin typeface="Times New Roman"/>
                <a:cs typeface="Times New Roman"/>
              </a:rPr>
              <a:t>r</a:t>
            </a:r>
            <a:r>
              <a:rPr sz="2400" spc="95" dirty="0">
                <a:latin typeface="Times New Roman"/>
                <a:cs typeface="Times New Roman"/>
              </a:rPr>
              <a:t>at</a:t>
            </a:r>
            <a:r>
              <a:rPr sz="2400" spc="80" dirty="0">
                <a:latin typeface="Times New Roman"/>
                <a:cs typeface="Times New Roman"/>
              </a:rPr>
              <a:t>i</a:t>
            </a:r>
            <a:r>
              <a:rPr sz="2400" spc="60" dirty="0">
                <a:latin typeface="Times New Roman"/>
                <a:cs typeface="Times New Roman"/>
              </a:rPr>
              <a:t>o  </a:t>
            </a:r>
            <a:r>
              <a:rPr sz="2400" spc="195" dirty="0">
                <a:latin typeface="Times New Roman"/>
                <a:cs typeface="Times New Roman"/>
              </a:rPr>
              <a:t>n </a:t>
            </a:r>
            <a:r>
              <a:rPr sz="2400" spc="100" dirty="0">
                <a:latin typeface="Times New Roman"/>
                <a:cs typeface="Times New Roman"/>
              </a:rPr>
              <a:t>remains 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same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91709" y="2736850"/>
            <a:ext cx="2218690" cy="1804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26659" y="3516629"/>
            <a:ext cx="17589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454" marR="5080" indent="-19939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Times New Roman"/>
                <a:cs typeface="Times New Roman"/>
              </a:rPr>
              <a:t>C</a:t>
            </a:r>
            <a:r>
              <a:rPr sz="2400" spc="95" dirty="0">
                <a:latin typeface="Times New Roman"/>
                <a:cs typeface="Times New Roman"/>
              </a:rPr>
              <a:t>o</a:t>
            </a:r>
            <a:r>
              <a:rPr sz="2400" spc="185" dirty="0">
                <a:latin typeface="Times New Roman"/>
                <a:cs typeface="Times New Roman"/>
              </a:rPr>
              <a:t>n</a:t>
            </a:r>
            <a:r>
              <a:rPr sz="2400" spc="30" dirty="0">
                <a:latin typeface="Times New Roman"/>
                <a:cs typeface="Times New Roman"/>
              </a:rPr>
              <a:t>c</a:t>
            </a:r>
            <a:r>
              <a:rPr sz="2400" spc="145" dirty="0">
                <a:latin typeface="Times New Roman"/>
                <a:cs typeface="Times New Roman"/>
              </a:rPr>
              <a:t>entra</a:t>
            </a:r>
            <a:r>
              <a:rPr sz="2400" spc="105" dirty="0">
                <a:latin typeface="Times New Roman"/>
                <a:cs typeface="Times New Roman"/>
              </a:rPr>
              <a:t>t</a:t>
            </a:r>
            <a:r>
              <a:rPr sz="2400" spc="40" dirty="0">
                <a:latin typeface="Times New Roman"/>
                <a:cs typeface="Times New Roman"/>
              </a:rPr>
              <a:t>io  </a:t>
            </a:r>
            <a:r>
              <a:rPr sz="2400" spc="195" dirty="0">
                <a:latin typeface="Times New Roman"/>
                <a:cs typeface="Times New Roman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doubled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1650" y="2736850"/>
            <a:ext cx="2115820" cy="181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33590" y="3333750"/>
            <a:ext cx="15525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Times New Roman"/>
                <a:cs typeface="Times New Roman"/>
              </a:rPr>
              <a:t>Rate </a:t>
            </a:r>
            <a:r>
              <a:rPr sz="2400" spc="20" dirty="0">
                <a:latin typeface="Times New Roman"/>
                <a:cs typeface="Times New Roman"/>
              </a:rPr>
              <a:t>of  </a:t>
            </a:r>
            <a:r>
              <a:rPr sz="2400" spc="95" dirty="0">
                <a:latin typeface="Times New Roman"/>
                <a:cs typeface="Times New Roman"/>
              </a:rPr>
              <a:t>reaction  </a:t>
            </a:r>
            <a:r>
              <a:rPr sz="2400" spc="130" dirty="0">
                <a:latin typeface="Times New Roman"/>
                <a:cs typeface="Times New Roman"/>
              </a:rPr>
              <a:t>q</a:t>
            </a:r>
            <a:r>
              <a:rPr sz="2400" spc="155" dirty="0">
                <a:latin typeface="Times New Roman"/>
                <a:cs typeface="Times New Roman"/>
              </a:rPr>
              <a:t>u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145" dirty="0">
                <a:latin typeface="Times New Roman"/>
                <a:cs typeface="Times New Roman"/>
              </a:rPr>
              <a:t>d</a:t>
            </a:r>
            <a:r>
              <a:rPr sz="2400" spc="105" dirty="0">
                <a:latin typeface="Times New Roman"/>
                <a:cs typeface="Times New Roman"/>
              </a:rPr>
              <a:t>r</a:t>
            </a:r>
            <a:r>
              <a:rPr sz="2400" spc="170" dirty="0">
                <a:latin typeface="Times New Roman"/>
                <a:cs typeface="Times New Roman"/>
              </a:rPr>
              <a:t>u</a:t>
            </a:r>
            <a:r>
              <a:rPr sz="2400" spc="14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120" dirty="0">
                <a:latin typeface="Times New Roman"/>
                <a:cs typeface="Times New Roman"/>
              </a:rPr>
              <a:t>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830" y="3126739"/>
            <a:ext cx="2829560" cy="1445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5270" y="3237229"/>
            <a:ext cx="23215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FFFFFF"/>
                </a:solidFill>
                <a:latin typeface="Times New Roman"/>
                <a:cs typeface="Times New Roman"/>
              </a:rPr>
              <a:t>Order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reaction 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with respect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25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310" dirty="0">
                <a:solidFill>
                  <a:srgbClr val="FFFFFF"/>
                </a:solidFill>
                <a:latin typeface="Times New Roman"/>
                <a:cs typeface="Times New Roman"/>
              </a:rPr>
              <a:t>Y 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769" y="6291579"/>
            <a:ext cx="2032000" cy="459740"/>
          </a:xfrm>
          <a:custGeom>
            <a:avLst/>
            <a:gdLst/>
            <a:ahLst/>
            <a:cxnLst/>
            <a:rect l="l" t="t" r="r" b="b"/>
            <a:pathLst>
              <a:path w="2032000" h="459740">
                <a:moveTo>
                  <a:pt x="2032000" y="0"/>
                </a:moveTo>
                <a:lnTo>
                  <a:pt x="0" y="0"/>
                </a:lnTo>
                <a:lnTo>
                  <a:pt x="0" y="459740"/>
                </a:lnTo>
                <a:lnTo>
                  <a:pt x="2032000" y="459740"/>
                </a:lnTo>
                <a:lnTo>
                  <a:pt x="2032000" y="0"/>
                </a:lnTo>
                <a:close/>
              </a:path>
            </a:pathLst>
          </a:custGeom>
          <a:solidFill>
            <a:srgbClr val="DAE6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1209" y="6310629"/>
            <a:ext cx="57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5" dirty="0">
                <a:latin typeface="Times New Roman"/>
                <a:cs typeface="Times New Roman"/>
              </a:rPr>
              <a:t>0</a:t>
            </a:r>
            <a:r>
              <a:rPr sz="2400" spc="5" dirty="0">
                <a:latin typeface="Times New Roman"/>
                <a:cs typeface="Times New Roman"/>
              </a:rPr>
              <a:t>.</a:t>
            </a:r>
            <a:r>
              <a:rPr sz="2400" spc="85" dirty="0">
                <a:latin typeface="Times New Roman"/>
                <a:cs typeface="Times New Roman"/>
              </a:rPr>
              <a:t>0</a:t>
            </a:r>
            <a:r>
              <a:rPr sz="2400" spc="-4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96770" y="6291579"/>
            <a:ext cx="2032000" cy="459740"/>
          </a:xfrm>
          <a:custGeom>
            <a:avLst/>
            <a:gdLst/>
            <a:ahLst/>
            <a:cxnLst/>
            <a:rect l="l" t="t" r="r" b="b"/>
            <a:pathLst>
              <a:path w="2032000" h="459740">
                <a:moveTo>
                  <a:pt x="2032000" y="0"/>
                </a:moveTo>
                <a:lnTo>
                  <a:pt x="0" y="0"/>
                </a:lnTo>
                <a:lnTo>
                  <a:pt x="0" y="459740"/>
                </a:lnTo>
                <a:lnTo>
                  <a:pt x="2032000" y="459740"/>
                </a:lnTo>
                <a:lnTo>
                  <a:pt x="2032000" y="0"/>
                </a:lnTo>
                <a:close/>
              </a:path>
            </a:pathLst>
          </a:custGeom>
          <a:solidFill>
            <a:srgbClr val="DAE6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23210" y="6310629"/>
            <a:ext cx="57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latin typeface="Times New Roman"/>
                <a:cs typeface="Times New Roman"/>
              </a:rPr>
              <a:t>0</a:t>
            </a:r>
            <a:r>
              <a:rPr sz="2400" spc="10" dirty="0">
                <a:latin typeface="Times New Roman"/>
                <a:cs typeface="Times New Roman"/>
              </a:rPr>
              <a:t>.</a:t>
            </a:r>
            <a:r>
              <a:rPr sz="2400" spc="85" dirty="0">
                <a:latin typeface="Times New Roman"/>
                <a:cs typeface="Times New Roman"/>
              </a:rPr>
              <a:t>0</a:t>
            </a:r>
            <a:r>
              <a:rPr sz="2400" spc="-4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28770" y="6291579"/>
            <a:ext cx="2032000" cy="459740"/>
          </a:xfrm>
          <a:custGeom>
            <a:avLst/>
            <a:gdLst/>
            <a:ahLst/>
            <a:cxnLst/>
            <a:rect l="l" t="t" r="r" b="b"/>
            <a:pathLst>
              <a:path w="2032000" h="459740">
                <a:moveTo>
                  <a:pt x="2032000" y="0"/>
                </a:moveTo>
                <a:lnTo>
                  <a:pt x="0" y="0"/>
                </a:lnTo>
                <a:lnTo>
                  <a:pt x="0" y="459740"/>
                </a:lnTo>
                <a:lnTo>
                  <a:pt x="2032000" y="459740"/>
                </a:lnTo>
                <a:lnTo>
                  <a:pt x="2032000" y="0"/>
                </a:lnTo>
                <a:close/>
              </a:path>
            </a:pathLst>
          </a:custGeom>
          <a:solidFill>
            <a:srgbClr val="DAE6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704079" y="6310629"/>
            <a:ext cx="882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5" dirty="0">
                <a:latin typeface="Times New Roman"/>
                <a:cs typeface="Times New Roman"/>
              </a:rPr>
              <a:t>0</a:t>
            </a:r>
            <a:r>
              <a:rPr sz="2400" spc="5" dirty="0">
                <a:latin typeface="Times New Roman"/>
                <a:cs typeface="Times New Roman"/>
              </a:rPr>
              <a:t>.</a:t>
            </a:r>
            <a:r>
              <a:rPr sz="2400" spc="95" dirty="0">
                <a:latin typeface="Times New Roman"/>
                <a:cs typeface="Times New Roman"/>
              </a:rPr>
              <a:t>00</a:t>
            </a:r>
            <a:r>
              <a:rPr sz="2400" spc="-114" dirty="0">
                <a:latin typeface="Times New Roman"/>
                <a:cs typeface="Times New Roman"/>
              </a:rPr>
              <a:t>3</a:t>
            </a:r>
            <a:r>
              <a:rPr sz="2400" spc="-4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1129" y="4742179"/>
            <a:ext cx="3873500" cy="1436370"/>
            <a:chOff x="151129" y="4742179"/>
            <a:chExt cx="3873500" cy="1436370"/>
          </a:xfrm>
        </p:grpSpPr>
        <p:sp>
          <p:nvSpPr>
            <p:cNvPr id="24" name="object 24"/>
            <p:cNvSpPr/>
            <p:nvPr/>
          </p:nvSpPr>
          <p:spPr>
            <a:xfrm>
              <a:off x="170179" y="4761229"/>
              <a:ext cx="3835400" cy="1398270"/>
            </a:xfrm>
            <a:custGeom>
              <a:avLst/>
              <a:gdLst/>
              <a:ahLst/>
              <a:cxnLst/>
              <a:rect l="l" t="t" r="r" b="b"/>
              <a:pathLst>
                <a:path w="3835400" h="1398270">
                  <a:moveTo>
                    <a:pt x="3601720" y="0"/>
                  </a:moveTo>
                  <a:lnTo>
                    <a:pt x="232409" y="0"/>
                  </a:lnTo>
                  <a:lnTo>
                    <a:pt x="188877" y="5194"/>
                  </a:lnTo>
                  <a:lnTo>
                    <a:pt x="146804" y="19883"/>
                  </a:lnTo>
                  <a:lnTo>
                    <a:pt x="107528" y="42728"/>
                  </a:lnTo>
                  <a:lnTo>
                    <a:pt x="72390" y="72390"/>
                  </a:lnTo>
                  <a:lnTo>
                    <a:pt x="42728" y="107528"/>
                  </a:lnTo>
                  <a:lnTo>
                    <a:pt x="19883" y="146804"/>
                  </a:lnTo>
                  <a:lnTo>
                    <a:pt x="5194" y="188877"/>
                  </a:lnTo>
                  <a:lnTo>
                    <a:pt x="0" y="232410"/>
                  </a:lnTo>
                  <a:lnTo>
                    <a:pt x="0" y="1164590"/>
                  </a:lnTo>
                  <a:lnTo>
                    <a:pt x="5194" y="1208176"/>
                  </a:lnTo>
                  <a:lnTo>
                    <a:pt x="19883" y="1250394"/>
                  </a:lnTo>
                  <a:lnTo>
                    <a:pt x="42728" y="1289873"/>
                  </a:lnTo>
                  <a:lnTo>
                    <a:pt x="72389" y="1325245"/>
                  </a:lnTo>
                  <a:lnTo>
                    <a:pt x="107528" y="1355139"/>
                  </a:lnTo>
                  <a:lnTo>
                    <a:pt x="146804" y="1378188"/>
                  </a:lnTo>
                  <a:lnTo>
                    <a:pt x="188877" y="1393021"/>
                  </a:lnTo>
                  <a:lnTo>
                    <a:pt x="232409" y="1398270"/>
                  </a:lnTo>
                  <a:lnTo>
                    <a:pt x="3601720" y="1398270"/>
                  </a:lnTo>
                  <a:lnTo>
                    <a:pt x="3645306" y="1393021"/>
                  </a:lnTo>
                  <a:lnTo>
                    <a:pt x="3687524" y="1378188"/>
                  </a:lnTo>
                  <a:lnTo>
                    <a:pt x="3727003" y="1355139"/>
                  </a:lnTo>
                  <a:lnTo>
                    <a:pt x="3762375" y="1325245"/>
                  </a:lnTo>
                  <a:lnTo>
                    <a:pt x="3792269" y="1289873"/>
                  </a:lnTo>
                  <a:lnTo>
                    <a:pt x="3815318" y="1250394"/>
                  </a:lnTo>
                  <a:lnTo>
                    <a:pt x="3830151" y="1208176"/>
                  </a:lnTo>
                  <a:lnTo>
                    <a:pt x="3835400" y="1164590"/>
                  </a:lnTo>
                  <a:lnTo>
                    <a:pt x="3835400" y="232410"/>
                  </a:lnTo>
                  <a:lnTo>
                    <a:pt x="3830151" y="188877"/>
                  </a:lnTo>
                  <a:lnTo>
                    <a:pt x="3815318" y="146804"/>
                  </a:lnTo>
                  <a:lnTo>
                    <a:pt x="3792269" y="107528"/>
                  </a:lnTo>
                  <a:lnTo>
                    <a:pt x="3762374" y="72390"/>
                  </a:lnTo>
                  <a:lnTo>
                    <a:pt x="3727003" y="42728"/>
                  </a:lnTo>
                  <a:lnTo>
                    <a:pt x="3687524" y="19883"/>
                  </a:lnTo>
                  <a:lnTo>
                    <a:pt x="3645306" y="5194"/>
                  </a:lnTo>
                  <a:lnTo>
                    <a:pt x="3601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9" y="4761229"/>
              <a:ext cx="3835400" cy="1398270"/>
            </a:xfrm>
            <a:custGeom>
              <a:avLst/>
              <a:gdLst/>
              <a:ahLst/>
              <a:cxnLst/>
              <a:rect l="l" t="t" r="r" b="b"/>
              <a:pathLst>
                <a:path w="3835400" h="1398270">
                  <a:moveTo>
                    <a:pt x="232409" y="0"/>
                  </a:moveTo>
                  <a:lnTo>
                    <a:pt x="188877" y="5194"/>
                  </a:lnTo>
                  <a:lnTo>
                    <a:pt x="146804" y="19883"/>
                  </a:lnTo>
                  <a:lnTo>
                    <a:pt x="107528" y="42728"/>
                  </a:lnTo>
                  <a:lnTo>
                    <a:pt x="72390" y="72390"/>
                  </a:lnTo>
                  <a:lnTo>
                    <a:pt x="42728" y="107528"/>
                  </a:lnTo>
                  <a:lnTo>
                    <a:pt x="19883" y="146804"/>
                  </a:lnTo>
                  <a:lnTo>
                    <a:pt x="5194" y="188877"/>
                  </a:lnTo>
                  <a:lnTo>
                    <a:pt x="0" y="232410"/>
                  </a:lnTo>
                  <a:lnTo>
                    <a:pt x="0" y="1164590"/>
                  </a:lnTo>
                  <a:lnTo>
                    <a:pt x="5194" y="1208176"/>
                  </a:lnTo>
                  <a:lnTo>
                    <a:pt x="19883" y="1250394"/>
                  </a:lnTo>
                  <a:lnTo>
                    <a:pt x="42728" y="1289873"/>
                  </a:lnTo>
                  <a:lnTo>
                    <a:pt x="72389" y="1325245"/>
                  </a:lnTo>
                  <a:lnTo>
                    <a:pt x="107528" y="1355139"/>
                  </a:lnTo>
                  <a:lnTo>
                    <a:pt x="146804" y="1378188"/>
                  </a:lnTo>
                  <a:lnTo>
                    <a:pt x="188877" y="1393021"/>
                  </a:lnTo>
                  <a:lnTo>
                    <a:pt x="232409" y="1398270"/>
                  </a:lnTo>
                  <a:lnTo>
                    <a:pt x="3601720" y="1398270"/>
                  </a:lnTo>
                  <a:lnTo>
                    <a:pt x="3645306" y="1393021"/>
                  </a:lnTo>
                  <a:lnTo>
                    <a:pt x="3687524" y="1378188"/>
                  </a:lnTo>
                  <a:lnTo>
                    <a:pt x="3727003" y="1355139"/>
                  </a:lnTo>
                  <a:lnTo>
                    <a:pt x="3762375" y="1325245"/>
                  </a:lnTo>
                  <a:lnTo>
                    <a:pt x="3792269" y="1289873"/>
                  </a:lnTo>
                  <a:lnTo>
                    <a:pt x="3815318" y="1250394"/>
                  </a:lnTo>
                  <a:lnTo>
                    <a:pt x="3830151" y="1208176"/>
                  </a:lnTo>
                  <a:lnTo>
                    <a:pt x="3835400" y="1164590"/>
                  </a:lnTo>
                  <a:lnTo>
                    <a:pt x="3835400" y="232410"/>
                  </a:lnTo>
                  <a:lnTo>
                    <a:pt x="3830151" y="188877"/>
                  </a:lnTo>
                  <a:lnTo>
                    <a:pt x="3815318" y="146804"/>
                  </a:lnTo>
                  <a:lnTo>
                    <a:pt x="3792269" y="107528"/>
                  </a:lnTo>
                  <a:lnTo>
                    <a:pt x="3762374" y="72390"/>
                  </a:lnTo>
                  <a:lnTo>
                    <a:pt x="3727003" y="42728"/>
                  </a:lnTo>
                  <a:lnTo>
                    <a:pt x="3687524" y="19883"/>
                  </a:lnTo>
                  <a:lnTo>
                    <a:pt x="3645306" y="5194"/>
                  </a:lnTo>
                  <a:lnTo>
                    <a:pt x="3601720" y="0"/>
                  </a:lnTo>
                  <a:lnTo>
                    <a:pt x="232409" y="0"/>
                  </a:lnTo>
                  <a:close/>
                </a:path>
                <a:path w="3835400" h="1398270">
                  <a:moveTo>
                    <a:pt x="0" y="0"/>
                  </a:moveTo>
                  <a:lnTo>
                    <a:pt x="0" y="0"/>
                  </a:lnTo>
                </a:path>
                <a:path w="3835400" h="1398270">
                  <a:moveTo>
                    <a:pt x="3835400" y="1398270"/>
                  </a:moveTo>
                  <a:lnTo>
                    <a:pt x="3835400" y="1398270"/>
                  </a:lnTo>
                </a:path>
              </a:pathLst>
            </a:custGeom>
            <a:ln w="38097">
              <a:solidFill>
                <a:srgbClr val="089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51790" y="4528820"/>
            <a:ext cx="1789430" cy="459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3240" y="5300979"/>
            <a:ext cx="3140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What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order 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X?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31510" y="2702500"/>
            <a:ext cx="512445" cy="657225"/>
            <a:chOff x="1131510" y="2702500"/>
            <a:chExt cx="512445" cy="657225"/>
          </a:xfrm>
        </p:grpSpPr>
        <p:sp>
          <p:nvSpPr>
            <p:cNvPr id="29" name="object 29"/>
            <p:cNvSpPr/>
            <p:nvPr/>
          </p:nvSpPr>
          <p:spPr>
            <a:xfrm>
              <a:off x="1144270" y="2715259"/>
              <a:ext cx="486409" cy="631190"/>
            </a:xfrm>
            <a:custGeom>
              <a:avLst/>
              <a:gdLst/>
              <a:ahLst/>
              <a:cxnLst/>
              <a:rect l="l" t="t" r="r" b="b"/>
              <a:pathLst>
                <a:path w="486410" h="631189">
                  <a:moveTo>
                    <a:pt x="364490" y="0"/>
                  </a:moveTo>
                  <a:lnTo>
                    <a:pt x="121920" y="0"/>
                  </a:lnTo>
                  <a:lnTo>
                    <a:pt x="121920" y="387350"/>
                  </a:lnTo>
                  <a:lnTo>
                    <a:pt x="0" y="387350"/>
                  </a:lnTo>
                  <a:lnTo>
                    <a:pt x="242570" y="631189"/>
                  </a:lnTo>
                  <a:lnTo>
                    <a:pt x="486410" y="387350"/>
                  </a:lnTo>
                  <a:lnTo>
                    <a:pt x="364490" y="387350"/>
                  </a:lnTo>
                  <a:lnTo>
                    <a:pt x="3644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44270" y="2715259"/>
              <a:ext cx="486409" cy="631190"/>
            </a:xfrm>
            <a:custGeom>
              <a:avLst/>
              <a:gdLst/>
              <a:ahLst/>
              <a:cxnLst/>
              <a:rect l="l" t="t" r="r" b="b"/>
              <a:pathLst>
                <a:path w="486410" h="631189">
                  <a:moveTo>
                    <a:pt x="121920" y="0"/>
                  </a:moveTo>
                  <a:lnTo>
                    <a:pt x="121920" y="387350"/>
                  </a:lnTo>
                  <a:lnTo>
                    <a:pt x="0" y="387350"/>
                  </a:lnTo>
                  <a:lnTo>
                    <a:pt x="242570" y="631189"/>
                  </a:lnTo>
                  <a:lnTo>
                    <a:pt x="486410" y="387350"/>
                  </a:lnTo>
                  <a:lnTo>
                    <a:pt x="364490" y="387350"/>
                  </a:lnTo>
                  <a:lnTo>
                    <a:pt x="364490" y="0"/>
                  </a:lnTo>
                  <a:lnTo>
                    <a:pt x="121920" y="0"/>
                  </a:lnTo>
                  <a:close/>
                </a:path>
                <a:path w="486410" h="631189">
                  <a:moveTo>
                    <a:pt x="0" y="0"/>
                  </a:moveTo>
                  <a:lnTo>
                    <a:pt x="0" y="0"/>
                  </a:lnTo>
                </a:path>
                <a:path w="486410" h="631189">
                  <a:moveTo>
                    <a:pt x="486410" y="631189"/>
                  </a:moveTo>
                  <a:lnTo>
                    <a:pt x="486410" y="631189"/>
                  </a:lnTo>
                </a:path>
              </a:pathLst>
            </a:custGeom>
            <a:ln w="255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4376420" y="5064759"/>
            <a:ext cx="840739" cy="8356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92650" y="5203190"/>
            <a:ext cx="2114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888680" y="5241230"/>
            <a:ext cx="657225" cy="512445"/>
            <a:chOff x="3888680" y="5241230"/>
            <a:chExt cx="657225" cy="512445"/>
          </a:xfrm>
        </p:grpSpPr>
        <p:sp>
          <p:nvSpPr>
            <p:cNvPr id="34" name="object 34"/>
            <p:cNvSpPr/>
            <p:nvPr/>
          </p:nvSpPr>
          <p:spPr>
            <a:xfrm>
              <a:off x="3901439" y="5253989"/>
              <a:ext cx="631190" cy="486409"/>
            </a:xfrm>
            <a:custGeom>
              <a:avLst/>
              <a:gdLst/>
              <a:ahLst/>
              <a:cxnLst/>
              <a:rect l="l" t="t" r="r" b="b"/>
              <a:pathLst>
                <a:path w="631189" h="486410">
                  <a:moveTo>
                    <a:pt x="387350" y="0"/>
                  </a:moveTo>
                  <a:lnTo>
                    <a:pt x="387350" y="121920"/>
                  </a:lnTo>
                  <a:lnTo>
                    <a:pt x="0" y="121920"/>
                  </a:lnTo>
                  <a:lnTo>
                    <a:pt x="0" y="365760"/>
                  </a:lnTo>
                  <a:lnTo>
                    <a:pt x="387350" y="365760"/>
                  </a:lnTo>
                  <a:lnTo>
                    <a:pt x="387350" y="486410"/>
                  </a:lnTo>
                  <a:lnTo>
                    <a:pt x="631189" y="243840"/>
                  </a:lnTo>
                  <a:lnTo>
                    <a:pt x="3873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01439" y="5253989"/>
              <a:ext cx="631190" cy="486409"/>
            </a:xfrm>
            <a:custGeom>
              <a:avLst/>
              <a:gdLst/>
              <a:ahLst/>
              <a:cxnLst/>
              <a:rect l="l" t="t" r="r" b="b"/>
              <a:pathLst>
                <a:path w="631189" h="486410">
                  <a:moveTo>
                    <a:pt x="0" y="365760"/>
                  </a:moveTo>
                  <a:lnTo>
                    <a:pt x="387350" y="365760"/>
                  </a:lnTo>
                  <a:lnTo>
                    <a:pt x="387350" y="486410"/>
                  </a:lnTo>
                  <a:lnTo>
                    <a:pt x="631189" y="243840"/>
                  </a:lnTo>
                  <a:lnTo>
                    <a:pt x="387350" y="0"/>
                  </a:lnTo>
                  <a:lnTo>
                    <a:pt x="387350" y="121920"/>
                  </a:lnTo>
                  <a:lnTo>
                    <a:pt x="0" y="121920"/>
                  </a:lnTo>
                  <a:lnTo>
                    <a:pt x="0" y="365760"/>
                  </a:lnTo>
                  <a:close/>
                </a:path>
                <a:path w="631189" h="486410">
                  <a:moveTo>
                    <a:pt x="0" y="486410"/>
                  </a:moveTo>
                  <a:lnTo>
                    <a:pt x="0" y="486410"/>
                  </a:lnTo>
                </a:path>
                <a:path w="631189" h="486410">
                  <a:moveTo>
                    <a:pt x="631189" y="0"/>
                  </a:moveTo>
                  <a:lnTo>
                    <a:pt x="631189" y="0"/>
                  </a:lnTo>
                </a:path>
              </a:pathLst>
            </a:custGeom>
            <a:ln w="255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203950" y="4742179"/>
            <a:ext cx="2773680" cy="2040889"/>
            <a:chOff x="6203950" y="4742179"/>
            <a:chExt cx="2773680" cy="2040889"/>
          </a:xfrm>
        </p:grpSpPr>
        <p:sp>
          <p:nvSpPr>
            <p:cNvPr id="37" name="object 37"/>
            <p:cNvSpPr/>
            <p:nvPr/>
          </p:nvSpPr>
          <p:spPr>
            <a:xfrm>
              <a:off x="6223000" y="4761229"/>
              <a:ext cx="2735580" cy="2002789"/>
            </a:xfrm>
            <a:custGeom>
              <a:avLst/>
              <a:gdLst/>
              <a:ahLst/>
              <a:cxnLst/>
              <a:rect l="l" t="t" r="r" b="b"/>
              <a:pathLst>
                <a:path w="2735579" h="2002790">
                  <a:moveTo>
                    <a:pt x="2401570" y="0"/>
                  </a:moveTo>
                  <a:lnTo>
                    <a:pt x="334009" y="0"/>
                  </a:lnTo>
                  <a:lnTo>
                    <a:pt x="288445" y="3999"/>
                  </a:lnTo>
                  <a:lnTo>
                    <a:pt x="243688" y="15499"/>
                  </a:lnTo>
                  <a:lnTo>
                    <a:pt x="200482" y="33748"/>
                  </a:lnTo>
                  <a:lnTo>
                    <a:pt x="159572" y="57998"/>
                  </a:lnTo>
                  <a:lnTo>
                    <a:pt x="121702" y="87497"/>
                  </a:lnTo>
                  <a:lnTo>
                    <a:pt x="87616" y="121496"/>
                  </a:lnTo>
                  <a:lnTo>
                    <a:pt x="58059" y="159245"/>
                  </a:lnTo>
                  <a:lnTo>
                    <a:pt x="33774" y="199993"/>
                  </a:lnTo>
                  <a:lnTo>
                    <a:pt x="15507" y="242992"/>
                  </a:lnTo>
                  <a:lnTo>
                    <a:pt x="4000" y="287491"/>
                  </a:lnTo>
                  <a:lnTo>
                    <a:pt x="0" y="332740"/>
                  </a:lnTo>
                  <a:lnTo>
                    <a:pt x="0" y="1668780"/>
                  </a:lnTo>
                  <a:lnTo>
                    <a:pt x="4000" y="1714344"/>
                  </a:lnTo>
                  <a:lnTo>
                    <a:pt x="15507" y="1759101"/>
                  </a:lnTo>
                  <a:lnTo>
                    <a:pt x="33774" y="1802307"/>
                  </a:lnTo>
                  <a:lnTo>
                    <a:pt x="58059" y="1843217"/>
                  </a:lnTo>
                  <a:lnTo>
                    <a:pt x="87616" y="1881087"/>
                  </a:lnTo>
                  <a:lnTo>
                    <a:pt x="121702" y="1915173"/>
                  </a:lnTo>
                  <a:lnTo>
                    <a:pt x="159572" y="1944730"/>
                  </a:lnTo>
                  <a:lnTo>
                    <a:pt x="200482" y="1969015"/>
                  </a:lnTo>
                  <a:lnTo>
                    <a:pt x="243688" y="1987282"/>
                  </a:lnTo>
                  <a:lnTo>
                    <a:pt x="288445" y="1998789"/>
                  </a:lnTo>
                  <a:lnTo>
                    <a:pt x="334009" y="2002790"/>
                  </a:lnTo>
                  <a:lnTo>
                    <a:pt x="2401570" y="2002790"/>
                  </a:lnTo>
                  <a:lnTo>
                    <a:pt x="2446848" y="1998789"/>
                  </a:lnTo>
                  <a:lnTo>
                    <a:pt x="2491427" y="1987282"/>
                  </a:lnTo>
                  <a:lnTo>
                    <a:pt x="2534547" y="1969015"/>
                  </a:lnTo>
                  <a:lnTo>
                    <a:pt x="2575446" y="1944730"/>
                  </a:lnTo>
                  <a:lnTo>
                    <a:pt x="2613362" y="1915173"/>
                  </a:lnTo>
                  <a:lnTo>
                    <a:pt x="2647533" y="1881087"/>
                  </a:lnTo>
                  <a:lnTo>
                    <a:pt x="2677200" y="1843217"/>
                  </a:lnTo>
                  <a:lnTo>
                    <a:pt x="2701599" y="1802307"/>
                  </a:lnTo>
                  <a:lnTo>
                    <a:pt x="2719969" y="1759101"/>
                  </a:lnTo>
                  <a:lnTo>
                    <a:pt x="2731550" y="1714344"/>
                  </a:lnTo>
                  <a:lnTo>
                    <a:pt x="2735579" y="1668780"/>
                  </a:lnTo>
                  <a:lnTo>
                    <a:pt x="2735579" y="332740"/>
                  </a:lnTo>
                  <a:lnTo>
                    <a:pt x="2731550" y="287491"/>
                  </a:lnTo>
                  <a:lnTo>
                    <a:pt x="2719969" y="242992"/>
                  </a:lnTo>
                  <a:lnTo>
                    <a:pt x="2701599" y="199993"/>
                  </a:lnTo>
                  <a:lnTo>
                    <a:pt x="2677200" y="159245"/>
                  </a:lnTo>
                  <a:lnTo>
                    <a:pt x="2647533" y="121496"/>
                  </a:lnTo>
                  <a:lnTo>
                    <a:pt x="2613362" y="87497"/>
                  </a:lnTo>
                  <a:lnTo>
                    <a:pt x="2575446" y="57998"/>
                  </a:lnTo>
                  <a:lnTo>
                    <a:pt x="2534547" y="33748"/>
                  </a:lnTo>
                  <a:lnTo>
                    <a:pt x="2491427" y="15499"/>
                  </a:lnTo>
                  <a:lnTo>
                    <a:pt x="2446848" y="3999"/>
                  </a:lnTo>
                  <a:lnTo>
                    <a:pt x="24015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23000" y="4761229"/>
              <a:ext cx="2735580" cy="2002789"/>
            </a:xfrm>
            <a:custGeom>
              <a:avLst/>
              <a:gdLst/>
              <a:ahLst/>
              <a:cxnLst/>
              <a:rect l="l" t="t" r="r" b="b"/>
              <a:pathLst>
                <a:path w="2735579" h="2002790">
                  <a:moveTo>
                    <a:pt x="334009" y="0"/>
                  </a:moveTo>
                  <a:lnTo>
                    <a:pt x="288445" y="3999"/>
                  </a:lnTo>
                  <a:lnTo>
                    <a:pt x="243688" y="15499"/>
                  </a:lnTo>
                  <a:lnTo>
                    <a:pt x="200482" y="33748"/>
                  </a:lnTo>
                  <a:lnTo>
                    <a:pt x="159572" y="57998"/>
                  </a:lnTo>
                  <a:lnTo>
                    <a:pt x="121702" y="87497"/>
                  </a:lnTo>
                  <a:lnTo>
                    <a:pt x="87616" y="121496"/>
                  </a:lnTo>
                  <a:lnTo>
                    <a:pt x="58059" y="159245"/>
                  </a:lnTo>
                  <a:lnTo>
                    <a:pt x="33774" y="199993"/>
                  </a:lnTo>
                  <a:lnTo>
                    <a:pt x="15507" y="242992"/>
                  </a:lnTo>
                  <a:lnTo>
                    <a:pt x="4000" y="287491"/>
                  </a:lnTo>
                  <a:lnTo>
                    <a:pt x="0" y="332740"/>
                  </a:lnTo>
                  <a:lnTo>
                    <a:pt x="0" y="1668780"/>
                  </a:lnTo>
                  <a:lnTo>
                    <a:pt x="4000" y="1714344"/>
                  </a:lnTo>
                  <a:lnTo>
                    <a:pt x="15507" y="1759101"/>
                  </a:lnTo>
                  <a:lnTo>
                    <a:pt x="33774" y="1802307"/>
                  </a:lnTo>
                  <a:lnTo>
                    <a:pt x="58059" y="1843217"/>
                  </a:lnTo>
                  <a:lnTo>
                    <a:pt x="87616" y="1881087"/>
                  </a:lnTo>
                  <a:lnTo>
                    <a:pt x="121702" y="1915173"/>
                  </a:lnTo>
                  <a:lnTo>
                    <a:pt x="159572" y="1944730"/>
                  </a:lnTo>
                  <a:lnTo>
                    <a:pt x="200482" y="1969015"/>
                  </a:lnTo>
                  <a:lnTo>
                    <a:pt x="243688" y="1987282"/>
                  </a:lnTo>
                  <a:lnTo>
                    <a:pt x="288445" y="1998789"/>
                  </a:lnTo>
                  <a:lnTo>
                    <a:pt x="334009" y="2002790"/>
                  </a:lnTo>
                  <a:lnTo>
                    <a:pt x="2401570" y="2002790"/>
                  </a:lnTo>
                  <a:lnTo>
                    <a:pt x="2446848" y="1998789"/>
                  </a:lnTo>
                  <a:lnTo>
                    <a:pt x="2491427" y="1987282"/>
                  </a:lnTo>
                  <a:lnTo>
                    <a:pt x="2534547" y="1969015"/>
                  </a:lnTo>
                  <a:lnTo>
                    <a:pt x="2575446" y="1944730"/>
                  </a:lnTo>
                  <a:lnTo>
                    <a:pt x="2613362" y="1915173"/>
                  </a:lnTo>
                  <a:lnTo>
                    <a:pt x="2647533" y="1881087"/>
                  </a:lnTo>
                  <a:lnTo>
                    <a:pt x="2677200" y="1843217"/>
                  </a:lnTo>
                  <a:lnTo>
                    <a:pt x="2701599" y="1802307"/>
                  </a:lnTo>
                  <a:lnTo>
                    <a:pt x="2719969" y="1759101"/>
                  </a:lnTo>
                  <a:lnTo>
                    <a:pt x="2731550" y="1714344"/>
                  </a:lnTo>
                  <a:lnTo>
                    <a:pt x="2735579" y="1668780"/>
                  </a:lnTo>
                  <a:lnTo>
                    <a:pt x="2735579" y="332740"/>
                  </a:lnTo>
                  <a:lnTo>
                    <a:pt x="2731550" y="287491"/>
                  </a:lnTo>
                  <a:lnTo>
                    <a:pt x="2719969" y="242992"/>
                  </a:lnTo>
                  <a:lnTo>
                    <a:pt x="2701599" y="199993"/>
                  </a:lnTo>
                  <a:lnTo>
                    <a:pt x="2677200" y="159245"/>
                  </a:lnTo>
                  <a:lnTo>
                    <a:pt x="2647533" y="121496"/>
                  </a:lnTo>
                  <a:lnTo>
                    <a:pt x="2613362" y="87497"/>
                  </a:lnTo>
                  <a:lnTo>
                    <a:pt x="2575446" y="57998"/>
                  </a:lnTo>
                  <a:lnTo>
                    <a:pt x="2534547" y="33748"/>
                  </a:lnTo>
                  <a:lnTo>
                    <a:pt x="2491427" y="15499"/>
                  </a:lnTo>
                  <a:lnTo>
                    <a:pt x="2446848" y="3999"/>
                  </a:lnTo>
                  <a:lnTo>
                    <a:pt x="2401570" y="0"/>
                  </a:lnTo>
                  <a:lnTo>
                    <a:pt x="334009" y="0"/>
                  </a:lnTo>
                  <a:close/>
                </a:path>
                <a:path w="2735579" h="2002790">
                  <a:moveTo>
                    <a:pt x="0" y="0"/>
                  </a:moveTo>
                  <a:lnTo>
                    <a:pt x="0" y="0"/>
                  </a:lnTo>
                </a:path>
                <a:path w="2735579" h="2002790">
                  <a:moveTo>
                    <a:pt x="2735579" y="2002790"/>
                  </a:moveTo>
                  <a:lnTo>
                    <a:pt x="2735579" y="2002790"/>
                  </a:lnTo>
                </a:path>
              </a:pathLst>
            </a:custGeom>
            <a:ln w="38097">
              <a:solidFill>
                <a:srgbClr val="089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394450" y="4549140"/>
            <a:ext cx="1790700" cy="459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64019" y="5025390"/>
            <a:ext cx="1652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0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What is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rate  </a:t>
            </a:r>
            <a:r>
              <a:rPr sz="2400" spc="-10" dirty="0">
                <a:latin typeface="Arial"/>
                <a:cs typeface="Arial"/>
              </a:rPr>
              <a:t>equation?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323329" y="5924550"/>
            <a:ext cx="2534920" cy="576580"/>
          </a:xfrm>
          <a:custGeom>
            <a:avLst/>
            <a:gdLst/>
            <a:ahLst/>
            <a:cxnLst/>
            <a:rect l="l" t="t" r="r" b="b"/>
            <a:pathLst>
              <a:path w="2534920" h="576579">
                <a:moveTo>
                  <a:pt x="96520" y="0"/>
                </a:moveTo>
                <a:lnTo>
                  <a:pt x="61079" y="8294"/>
                </a:lnTo>
                <a:lnTo>
                  <a:pt x="30162" y="30162"/>
                </a:lnTo>
                <a:lnTo>
                  <a:pt x="8294" y="61079"/>
                </a:lnTo>
                <a:lnTo>
                  <a:pt x="0" y="96519"/>
                </a:lnTo>
                <a:lnTo>
                  <a:pt x="0" y="480059"/>
                </a:lnTo>
                <a:lnTo>
                  <a:pt x="8294" y="515500"/>
                </a:lnTo>
                <a:lnTo>
                  <a:pt x="30162" y="546417"/>
                </a:lnTo>
                <a:lnTo>
                  <a:pt x="61079" y="568285"/>
                </a:lnTo>
                <a:lnTo>
                  <a:pt x="96520" y="576580"/>
                </a:lnTo>
                <a:lnTo>
                  <a:pt x="2438400" y="576580"/>
                </a:lnTo>
                <a:lnTo>
                  <a:pt x="2473840" y="568285"/>
                </a:lnTo>
                <a:lnTo>
                  <a:pt x="2504757" y="546417"/>
                </a:lnTo>
                <a:lnTo>
                  <a:pt x="2526625" y="515500"/>
                </a:lnTo>
                <a:lnTo>
                  <a:pt x="2534920" y="480059"/>
                </a:lnTo>
                <a:lnTo>
                  <a:pt x="2534920" y="96519"/>
                </a:lnTo>
                <a:lnTo>
                  <a:pt x="2526625" y="61079"/>
                </a:lnTo>
                <a:lnTo>
                  <a:pt x="2504757" y="30162"/>
                </a:lnTo>
                <a:lnTo>
                  <a:pt x="2473840" y="8294"/>
                </a:lnTo>
                <a:lnTo>
                  <a:pt x="2438400" y="0"/>
                </a:lnTo>
                <a:lnTo>
                  <a:pt x="96520" y="0"/>
                </a:lnTo>
                <a:close/>
              </a:path>
              <a:path w="2534920" h="576579">
                <a:moveTo>
                  <a:pt x="0" y="0"/>
                </a:moveTo>
                <a:lnTo>
                  <a:pt x="0" y="0"/>
                </a:lnTo>
              </a:path>
              <a:path w="2534920" h="576579">
                <a:moveTo>
                  <a:pt x="2534920" y="576580"/>
                </a:moveTo>
                <a:lnTo>
                  <a:pt x="2534920" y="57658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403340" y="5986779"/>
            <a:ext cx="2374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rate =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k</a:t>
            </a:r>
            <a:r>
              <a:rPr sz="2800" dirty="0">
                <a:latin typeface="Arial"/>
                <a:cs typeface="Arial"/>
              </a:rPr>
              <a:t>[X]</a:t>
            </a:r>
            <a:r>
              <a:rPr sz="2400" baseline="29513" dirty="0">
                <a:latin typeface="Arial"/>
                <a:cs typeface="Arial"/>
              </a:rPr>
              <a:t>3</a:t>
            </a:r>
            <a:r>
              <a:rPr sz="2800" dirty="0">
                <a:latin typeface="Arial"/>
                <a:cs typeface="Arial"/>
              </a:rPr>
              <a:t>[Y]</a:t>
            </a:r>
            <a:r>
              <a:rPr sz="2400" baseline="29513" dirty="0">
                <a:latin typeface="Arial"/>
                <a:cs typeface="Arial"/>
              </a:rPr>
              <a:t>2</a:t>
            </a:r>
            <a:endParaRPr sz="2400" baseline="2951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9689"/>
              <a:ext cx="620014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1940" y="1115059"/>
            <a:ext cx="8099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this case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rate is </a:t>
            </a:r>
            <a:r>
              <a:rPr sz="2400" spc="5" dirty="0">
                <a:latin typeface="Arial"/>
                <a:cs typeface="Arial"/>
              </a:rPr>
              <a:t>[X]</a:t>
            </a:r>
            <a:r>
              <a:rPr sz="2100" spc="7" baseline="27777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, </a:t>
            </a:r>
            <a:r>
              <a:rPr sz="2400" spc="-10" dirty="0">
                <a:latin typeface="Arial"/>
                <a:cs typeface="Arial"/>
              </a:rPr>
              <a:t>giving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curve through 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origin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0770" y="2076450"/>
            <a:ext cx="3741420" cy="3629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16429" y="2405379"/>
            <a:ext cx="668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5379" y="5279390"/>
            <a:ext cx="1919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ntr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6830"/>
            <a:ext cx="9144000" cy="1042669"/>
            <a:chOff x="0" y="36830"/>
            <a:chExt cx="9144000" cy="1042669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750" y="36830"/>
              <a:ext cx="5815330" cy="1042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915920" y="1158239"/>
          <a:ext cx="6095999" cy="2204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635"/>
                <a:gridCol w="1946910"/>
                <a:gridCol w="2116454"/>
              </a:tblGrid>
              <a:tr h="825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[X]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009CD8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[Y]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38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solidFill>
                      <a:srgbClr val="009CD8"/>
                    </a:solidFill>
                  </a:tcPr>
                </a:tc>
                <a:tc>
                  <a:txBody>
                    <a:bodyPr/>
                    <a:lstStyle/>
                    <a:p>
                      <a:pPr marL="302260" marR="208279" indent="467359">
                        <a:lnSpc>
                          <a:spcPct val="101699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Rate  </a:t>
                      </a:r>
                      <a:r>
                        <a:rPr sz="24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mol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10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-3</a:t>
                      </a:r>
                      <a:r>
                        <a:rPr sz="2100" b="1" spc="-89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100" b="1" spc="-247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-1</a:t>
                      </a:r>
                      <a:endParaRPr sz="2100" baseline="27777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009CD8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15" dirty="0">
                          <a:latin typeface="Times New Roman"/>
                          <a:cs typeface="Times New Roman"/>
                        </a:rPr>
                        <a:t>0.2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7550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.0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60" dirty="0">
                          <a:latin typeface="Times New Roman"/>
                          <a:cs typeface="Times New Roman"/>
                        </a:rPr>
                        <a:t>0.4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6EFF7"/>
                    </a:solidFill>
                  </a:tcPr>
                </a:tc>
                <a:tc>
                  <a:txBody>
                    <a:bodyPr/>
                    <a:lstStyle/>
                    <a:p>
                      <a:pPr marR="75501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6EFF7"/>
                    </a:solidFill>
                  </a:tcPr>
                </a:tc>
                <a:tc>
                  <a:txBody>
                    <a:bodyPr/>
                    <a:lstStyle/>
                    <a:p>
                      <a:pPr marR="55816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E6EFF7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60" dirty="0">
                          <a:latin typeface="Times New Roman"/>
                          <a:cs typeface="Times New Roman"/>
                        </a:rPr>
                        <a:t>0.8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72834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.2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  <a:tc>
                  <a:txBody>
                    <a:bodyPr/>
                    <a:lstStyle/>
                    <a:p>
                      <a:pPr marR="55880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.0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64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CADEF0"/>
                    </a:solidFill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51131" y="1277621"/>
            <a:ext cx="2472690" cy="2082800"/>
            <a:chOff x="151131" y="1277621"/>
            <a:chExt cx="2472690" cy="2082800"/>
          </a:xfrm>
        </p:grpSpPr>
        <p:sp>
          <p:nvSpPr>
            <p:cNvPr id="11" name="object 11"/>
            <p:cNvSpPr/>
            <p:nvPr/>
          </p:nvSpPr>
          <p:spPr>
            <a:xfrm>
              <a:off x="170179" y="1296669"/>
              <a:ext cx="2434590" cy="2044700"/>
            </a:xfrm>
            <a:custGeom>
              <a:avLst/>
              <a:gdLst/>
              <a:ahLst/>
              <a:cxnLst/>
              <a:rect l="l" t="t" r="r" b="b"/>
              <a:pathLst>
                <a:path w="2434590" h="2044700">
                  <a:moveTo>
                    <a:pt x="2094230" y="0"/>
                  </a:moveTo>
                  <a:lnTo>
                    <a:pt x="340360" y="0"/>
                  </a:lnTo>
                  <a:lnTo>
                    <a:pt x="294075" y="4091"/>
                  </a:lnTo>
                  <a:lnTo>
                    <a:pt x="248557" y="15854"/>
                  </a:lnTo>
                  <a:lnTo>
                    <a:pt x="204574" y="34521"/>
                  </a:lnTo>
                  <a:lnTo>
                    <a:pt x="162892" y="59326"/>
                  </a:lnTo>
                  <a:lnTo>
                    <a:pt x="124278" y="89501"/>
                  </a:lnTo>
                  <a:lnTo>
                    <a:pt x="89501" y="124278"/>
                  </a:lnTo>
                  <a:lnTo>
                    <a:pt x="59326" y="162892"/>
                  </a:lnTo>
                  <a:lnTo>
                    <a:pt x="34521" y="204574"/>
                  </a:lnTo>
                  <a:lnTo>
                    <a:pt x="15854" y="248557"/>
                  </a:lnTo>
                  <a:lnTo>
                    <a:pt x="4091" y="294075"/>
                  </a:lnTo>
                  <a:lnTo>
                    <a:pt x="0" y="340359"/>
                  </a:lnTo>
                  <a:lnTo>
                    <a:pt x="0" y="1704339"/>
                  </a:lnTo>
                  <a:lnTo>
                    <a:pt x="4091" y="1750624"/>
                  </a:lnTo>
                  <a:lnTo>
                    <a:pt x="15854" y="1796142"/>
                  </a:lnTo>
                  <a:lnTo>
                    <a:pt x="34521" y="1840125"/>
                  </a:lnTo>
                  <a:lnTo>
                    <a:pt x="59326" y="1881807"/>
                  </a:lnTo>
                  <a:lnTo>
                    <a:pt x="89501" y="1920421"/>
                  </a:lnTo>
                  <a:lnTo>
                    <a:pt x="124278" y="1955198"/>
                  </a:lnTo>
                  <a:lnTo>
                    <a:pt x="162892" y="1985373"/>
                  </a:lnTo>
                  <a:lnTo>
                    <a:pt x="204574" y="2010178"/>
                  </a:lnTo>
                  <a:lnTo>
                    <a:pt x="248557" y="2028845"/>
                  </a:lnTo>
                  <a:lnTo>
                    <a:pt x="294075" y="2040608"/>
                  </a:lnTo>
                  <a:lnTo>
                    <a:pt x="340360" y="2044700"/>
                  </a:lnTo>
                  <a:lnTo>
                    <a:pt x="2094230" y="2044700"/>
                  </a:lnTo>
                  <a:lnTo>
                    <a:pt x="2140514" y="2040608"/>
                  </a:lnTo>
                  <a:lnTo>
                    <a:pt x="2186032" y="2028845"/>
                  </a:lnTo>
                  <a:lnTo>
                    <a:pt x="2230015" y="2010178"/>
                  </a:lnTo>
                  <a:lnTo>
                    <a:pt x="2271697" y="1985373"/>
                  </a:lnTo>
                  <a:lnTo>
                    <a:pt x="2310311" y="1955198"/>
                  </a:lnTo>
                  <a:lnTo>
                    <a:pt x="2345088" y="1920421"/>
                  </a:lnTo>
                  <a:lnTo>
                    <a:pt x="2375263" y="1881807"/>
                  </a:lnTo>
                  <a:lnTo>
                    <a:pt x="2400068" y="1840125"/>
                  </a:lnTo>
                  <a:lnTo>
                    <a:pt x="2418735" y="1796142"/>
                  </a:lnTo>
                  <a:lnTo>
                    <a:pt x="2430498" y="1750624"/>
                  </a:lnTo>
                  <a:lnTo>
                    <a:pt x="2434590" y="1704339"/>
                  </a:lnTo>
                  <a:lnTo>
                    <a:pt x="2434590" y="340359"/>
                  </a:lnTo>
                  <a:lnTo>
                    <a:pt x="2430498" y="294075"/>
                  </a:lnTo>
                  <a:lnTo>
                    <a:pt x="2418735" y="248557"/>
                  </a:lnTo>
                  <a:lnTo>
                    <a:pt x="2400068" y="204574"/>
                  </a:lnTo>
                  <a:lnTo>
                    <a:pt x="2375263" y="162892"/>
                  </a:lnTo>
                  <a:lnTo>
                    <a:pt x="2345088" y="124278"/>
                  </a:lnTo>
                  <a:lnTo>
                    <a:pt x="2310311" y="89501"/>
                  </a:lnTo>
                  <a:lnTo>
                    <a:pt x="2271697" y="59326"/>
                  </a:lnTo>
                  <a:lnTo>
                    <a:pt x="2230015" y="34521"/>
                  </a:lnTo>
                  <a:lnTo>
                    <a:pt x="2186032" y="15854"/>
                  </a:lnTo>
                  <a:lnTo>
                    <a:pt x="2140514" y="4091"/>
                  </a:lnTo>
                  <a:lnTo>
                    <a:pt x="2094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0179" y="1296669"/>
              <a:ext cx="2434590" cy="2044700"/>
            </a:xfrm>
            <a:custGeom>
              <a:avLst/>
              <a:gdLst/>
              <a:ahLst/>
              <a:cxnLst/>
              <a:rect l="l" t="t" r="r" b="b"/>
              <a:pathLst>
                <a:path w="2434590" h="2044700">
                  <a:moveTo>
                    <a:pt x="340360" y="0"/>
                  </a:moveTo>
                  <a:lnTo>
                    <a:pt x="294075" y="4091"/>
                  </a:lnTo>
                  <a:lnTo>
                    <a:pt x="248557" y="15854"/>
                  </a:lnTo>
                  <a:lnTo>
                    <a:pt x="204574" y="34521"/>
                  </a:lnTo>
                  <a:lnTo>
                    <a:pt x="162892" y="59326"/>
                  </a:lnTo>
                  <a:lnTo>
                    <a:pt x="124278" y="89501"/>
                  </a:lnTo>
                  <a:lnTo>
                    <a:pt x="89501" y="124278"/>
                  </a:lnTo>
                  <a:lnTo>
                    <a:pt x="59326" y="162892"/>
                  </a:lnTo>
                  <a:lnTo>
                    <a:pt x="34521" y="204574"/>
                  </a:lnTo>
                  <a:lnTo>
                    <a:pt x="15854" y="248557"/>
                  </a:lnTo>
                  <a:lnTo>
                    <a:pt x="4091" y="294075"/>
                  </a:lnTo>
                  <a:lnTo>
                    <a:pt x="0" y="340359"/>
                  </a:lnTo>
                  <a:lnTo>
                    <a:pt x="0" y="1704339"/>
                  </a:lnTo>
                  <a:lnTo>
                    <a:pt x="4091" y="1750624"/>
                  </a:lnTo>
                  <a:lnTo>
                    <a:pt x="15854" y="1796142"/>
                  </a:lnTo>
                  <a:lnTo>
                    <a:pt x="34521" y="1840125"/>
                  </a:lnTo>
                  <a:lnTo>
                    <a:pt x="59326" y="1881807"/>
                  </a:lnTo>
                  <a:lnTo>
                    <a:pt x="89501" y="1920421"/>
                  </a:lnTo>
                  <a:lnTo>
                    <a:pt x="124278" y="1955198"/>
                  </a:lnTo>
                  <a:lnTo>
                    <a:pt x="162892" y="1985373"/>
                  </a:lnTo>
                  <a:lnTo>
                    <a:pt x="204574" y="2010178"/>
                  </a:lnTo>
                  <a:lnTo>
                    <a:pt x="248557" y="2028845"/>
                  </a:lnTo>
                  <a:lnTo>
                    <a:pt x="294075" y="2040608"/>
                  </a:lnTo>
                  <a:lnTo>
                    <a:pt x="340360" y="2044700"/>
                  </a:lnTo>
                  <a:lnTo>
                    <a:pt x="2094230" y="2044700"/>
                  </a:lnTo>
                  <a:lnTo>
                    <a:pt x="2140514" y="2040608"/>
                  </a:lnTo>
                  <a:lnTo>
                    <a:pt x="2186032" y="2028845"/>
                  </a:lnTo>
                  <a:lnTo>
                    <a:pt x="2230015" y="2010178"/>
                  </a:lnTo>
                  <a:lnTo>
                    <a:pt x="2271697" y="1985373"/>
                  </a:lnTo>
                  <a:lnTo>
                    <a:pt x="2310311" y="1955198"/>
                  </a:lnTo>
                  <a:lnTo>
                    <a:pt x="2345088" y="1920421"/>
                  </a:lnTo>
                  <a:lnTo>
                    <a:pt x="2375263" y="1881807"/>
                  </a:lnTo>
                  <a:lnTo>
                    <a:pt x="2400068" y="1840125"/>
                  </a:lnTo>
                  <a:lnTo>
                    <a:pt x="2418735" y="1796142"/>
                  </a:lnTo>
                  <a:lnTo>
                    <a:pt x="2430498" y="1750624"/>
                  </a:lnTo>
                  <a:lnTo>
                    <a:pt x="2434590" y="1704339"/>
                  </a:lnTo>
                  <a:lnTo>
                    <a:pt x="2434590" y="340359"/>
                  </a:lnTo>
                  <a:lnTo>
                    <a:pt x="2430498" y="294075"/>
                  </a:lnTo>
                  <a:lnTo>
                    <a:pt x="2418735" y="248557"/>
                  </a:lnTo>
                  <a:lnTo>
                    <a:pt x="2400068" y="204574"/>
                  </a:lnTo>
                  <a:lnTo>
                    <a:pt x="2375263" y="162892"/>
                  </a:lnTo>
                  <a:lnTo>
                    <a:pt x="2345088" y="124278"/>
                  </a:lnTo>
                  <a:lnTo>
                    <a:pt x="2310311" y="89501"/>
                  </a:lnTo>
                  <a:lnTo>
                    <a:pt x="2271697" y="59326"/>
                  </a:lnTo>
                  <a:lnTo>
                    <a:pt x="2230015" y="34521"/>
                  </a:lnTo>
                  <a:lnTo>
                    <a:pt x="2186032" y="15854"/>
                  </a:lnTo>
                  <a:lnTo>
                    <a:pt x="2140514" y="4091"/>
                  </a:lnTo>
                  <a:lnTo>
                    <a:pt x="2094230" y="0"/>
                  </a:lnTo>
                  <a:lnTo>
                    <a:pt x="340360" y="0"/>
                  </a:lnTo>
                  <a:close/>
                </a:path>
                <a:path w="2434590" h="2044700">
                  <a:moveTo>
                    <a:pt x="0" y="0"/>
                  </a:moveTo>
                  <a:lnTo>
                    <a:pt x="0" y="0"/>
                  </a:lnTo>
                </a:path>
                <a:path w="2434590" h="2044700">
                  <a:moveTo>
                    <a:pt x="2434590" y="2044700"/>
                  </a:moveTo>
                  <a:lnTo>
                    <a:pt x="2434590" y="2044700"/>
                  </a:lnTo>
                </a:path>
              </a:pathLst>
            </a:custGeom>
            <a:ln w="38097">
              <a:solidFill>
                <a:srgbClr val="089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1790" y="1041400"/>
            <a:ext cx="1789430" cy="459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7650" y="1522729"/>
            <a:ext cx="8322309" cy="243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marR="641286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What is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order 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X?</a:t>
            </a:r>
            <a:endParaRPr sz="2400">
              <a:latin typeface="Arial"/>
              <a:cs typeface="Arial"/>
            </a:endParaRPr>
          </a:p>
          <a:p>
            <a:pPr marR="6035675" algn="ctr">
              <a:lnSpc>
                <a:spcPct val="100000"/>
              </a:lnSpc>
              <a:spcBef>
                <a:spcPts val="1560"/>
              </a:spcBef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We cannot work </a:t>
            </a:r>
            <a:r>
              <a:rPr sz="2400" spc="-10" dirty="0">
                <a:latin typeface="Arial"/>
                <a:cs typeface="Arial"/>
              </a:rPr>
              <a:t>out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5" dirty="0">
                <a:latin typeface="Arial"/>
                <a:cs typeface="Arial"/>
              </a:rPr>
              <a:t>straight away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instead let’s look at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7650" y="3933190"/>
            <a:ext cx="2378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whole reaction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9870" y="4433570"/>
            <a:ext cx="3087370" cy="2217420"/>
          </a:xfrm>
          <a:custGeom>
            <a:avLst/>
            <a:gdLst/>
            <a:ahLst/>
            <a:cxnLst/>
            <a:rect l="l" t="t" r="r" b="b"/>
            <a:pathLst>
              <a:path w="3087370" h="2217420">
                <a:moveTo>
                  <a:pt x="3087370" y="0"/>
                </a:moveTo>
                <a:lnTo>
                  <a:pt x="0" y="0"/>
                </a:lnTo>
                <a:lnTo>
                  <a:pt x="0" y="2217419"/>
                </a:lnTo>
                <a:lnTo>
                  <a:pt x="3087370" y="2217419"/>
                </a:lnTo>
                <a:close/>
              </a:path>
            </a:pathLst>
          </a:custGeom>
          <a:solidFill>
            <a:srgbClr val="A4C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9870" y="4433570"/>
            <a:ext cx="3087370" cy="2217420"/>
          </a:xfrm>
          <a:prstGeom prst="rect">
            <a:avLst/>
          </a:prstGeom>
          <a:ln w="25518">
            <a:solidFill>
              <a:srgbClr val="778D33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208279" marR="205104" indent="1905" algn="ctr">
              <a:lnSpc>
                <a:spcPct val="100000"/>
              </a:lnSpc>
              <a:spcBef>
                <a:spcPts val="90"/>
              </a:spcBef>
            </a:pPr>
            <a:r>
              <a:rPr sz="2400" spc="70" dirty="0">
                <a:solidFill>
                  <a:srgbClr val="FFFFFF"/>
                </a:solidFill>
                <a:latin typeface="Times New Roman"/>
                <a:cs typeface="Times New Roman"/>
              </a:rPr>
              <a:t>Both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reactant 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concentrations</a:t>
            </a:r>
            <a:r>
              <a:rPr sz="24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have  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doubled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670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65430" marR="260985" algn="ctr">
              <a:lnSpc>
                <a:spcPct val="100000"/>
              </a:lnSpc>
            </a:pPr>
            <a:r>
              <a:rPr sz="2400" spc="-670" dirty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reaction 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rate 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has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increased </a:t>
            </a:r>
            <a:r>
              <a:rPr sz="2400" spc="4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x8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16631" y="4344671"/>
            <a:ext cx="5516880" cy="863600"/>
            <a:chOff x="3516631" y="4344671"/>
            <a:chExt cx="5516880" cy="863600"/>
          </a:xfrm>
        </p:grpSpPr>
        <p:sp>
          <p:nvSpPr>
            <p:cNvPr id="19" name="object 19"/>
            <p:cNvSpPr/>
            <p:nvPr/>
          </p:nvSpPr>
          <p:spPr>
            <a:xfrm>
              <a:off x="3535679" y="4363719"/>
              <a:ext cx="5478780" cy="825500"/>
            </a:xfrm>
            <a:custGeom>
              <a:avLst/>
              <a:gdLst/>
              <a:ahLst/>
              <a:cxnLst/>
              <a:rect l="l" t="t" r="r" b="b"/>
              <a:pathLst>
                <a:path w="5478780" h="825500">
                  <a:moveTo>
                    <a:pt x="5340350" y="0"/>
                  </a:moveTo>
                  <a:lnTo>
                    <a:pt x="137160" y="0"/>
                  </a:lnTo>
                  <a:lnTo>
                    <a:pt x="96560" y="7680"/>
                  </a:lnTo>
                  <a:lnTo>
                    <a:pt x="59253" y="28529"/>
                  </a:lnTo>
                  <a:lnTo>
                    <a:pt x="28529" y="59253"/>
                  </a:lnTo>
                  <a:lnTo>
                    <a:pt x="7680" y="96560"/>
                  </a:lnTo>
                  <a:lnTo>
                    <a:pt x="0" y="137159"/>
                  </a:lnTo>
                  <a:lnTo>
                    <a:pt x="0" y="688339"/>
                  </a:lnTo>
                  <a:lnTo>
                    <a:pt x="7680" y="728939"/>
                  </a:lnTo>
                  <a:lnTo>
                    <a:pt x="28529" y="766246"/>
                  </a:lnTo>
                  <a:lnTo>
                    <a:pt x="59253" y="796970"/>
                  </a:lnTo>
                  <a:lnTo>
                    <a:pt x="96560" y="817819"/>
                  </a:lnTo>
                  <a:lnTo>
                    <a:pt x="137160" y="825499"/>
                  </a:lnTo>
                  <a:lnTo>
                    <a:pt x="5340350" y="825499"/>
                  </a:lnTo>
                  <a:lnTo>
                    <a:pt x="5381081" y="817819"/>
                  </a:lnTo>
                  <a:lnTo>
                    <a:pt x="5418703" y="796970"/>
                  </a:lnTo>
                  <a:lnTo>
                    <a:pt x="5449803" y="766246"/>
                  </a:lnTo>
                  <a:lnTo>
                    <a:pt x="5470966" y="728939"/>
                  </a:lnTo>
                  <a:lnTo>
                    <a:pt x="5478780" y="688339"/>
                  </a:lnTo>
                  <a:lnTo>
                    <a:pt x="5478780" y="137159"/>
                  </a:lnTo>
                  <a:lnTo>
                    <a:pt x="5470966" y="96560"/>
                  </a:lnTo>
                  <a:lnTo>
                    <a:pt x="5449803" y="59253"/>
                  </a:lnTo>
                  <a:lnTo>
                    <a:pt x="5418703" y="28529"/>
                  </a:lnTo>
                  <a:lnTo>
                    <a:pt x="5381081" y="7680"/>
                  </a:lnTo>
                  <a:lnTo>
                    <a:pt x="5340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35679" y="4363719"/>
              <a:ext cx="5478780" cy="825500"/>
            </a:xfrm>
            <a:custGeom>
              <a:avLst/>
              <a:gdLst/>
              <a:ahLst/>
              <a:cxnLst/>
              <a:rect l="l" t="t" r="r" b="b"/>
              <a:pathLst>
                <a:path w="5478780" h="825500">
                  <a:moveTo>
                    <a:pt x="137160" y="0"/>
                  </a:moveTo>
                  <a:lnTo>
                    <a:pt x="96560" y="7680"/>
                  </a:lnTo>
                  <a:lnTo>
                    <a:pt x="59253" y="28529"/>
                  </a:lnTo>
                  <a:lnTo>
                    <a:pt x="28529" y="59253"/>
                  </a:lnTo>
                  <a:lnTo>
                    <a:pt x="7680" y="96560"/>
                  </a:lnTo>
                  <a:lnTo>
                    <a:pt x="0" y="137159"/>
                  </a:lnTo>
                  <a:lnTo>
                    <a:pt x="0" y="688339"/>
                  </a:lnTo>
                  <a:lnTo>
                    <a:pt x="7680" y="728939"/>
                  </a:lnTo>
                  <a:lnTo>
                    <a:pt x="28529" y="766246"/>
                  </a:lnTo>
                  <a:lnTo>
                    <a:pt x="59253" y="796970"/>
                  </a:lnTo>
                  <a:lnTo>
                    <a:pt x="96560" y="817819"/>
                  </a:lnTo>
                  <a:lnTo>
                    <a:pt x="137160" y="825499"/>
                  </a:lnTo>
                  <a:lnTo>
                    <a:pt x="5340350" y="825499"/>
                  </a:lnTo>
                  <a:lnTo>
                    <a:pt x="5381081" y="817819"/>
                  </a:lnTo>
                  <a:lnTo>
                    <a:pt x="5418703" y="796970"/>
                  </a:lnTo>
                  <a:lnTo>
                    <a:pt x="5449803" y="766246"/>
                  </a:lnTo>
                  <a:lnTo>
                    <a:pt x="5470966" y="728939"/>
                  </a:lnTo>
                  <a:lnTo>
                    <a:pt x="5478780" y="688339"/>
                  </a:lnTo>
                  <a:lnTo>
                    <a:pt x="5478780" y="137159"/>
                  </a:lnTo>
                  <a:lnTo>
                    <a:pt x="5470966" y="96560"/>
                  </a:lnTo>
                  <a:lnTo>
                    <a:pt x="5449803" y="59253"/>
                  </a:lnTo>
                  <a:lnTo>
                    <a:pt x="5418703" y="28529"/>
                  </a:lnTo>
                  <a:lnTo>
                    <a:pt x="5381081" y="7680"/>
                  </a:lnTo>
                  <a:lnTo>
                    <a:pt x="5340350" y="0"/>
                  </a:lnTo>
                  <a:lnTo>
                    <a:pt x="137160" y="0"/>
                  </a:lnTo>
                  <a:close/>
                </a:path>
                <a:path w="5478780" h="825500">
                  <a:moveTo>
                    <a:pt x="0" y="0"/>
                  </a:moveTo>
                  <a:lnTo>
                    <a:pt x="0" y="0"/>
                  </a:lnTo>
                </a:path>
                <a:path w="5478780" h="825500">
                  <a:moveTo>
                    <a:pt x="5478780" y="825499"/>
                  </a:moveTo>
                  <a:lnTo>
                    <a:pt x="5478780" y="825499"/>
                  </a:lnTo>
                </a:path>
              </a:pathLst>
            </a:custGeom>
            <a:ln w="38097">
              <a:solidFill>
                <a:srgbClr val="0897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08070" y="4122420"/>
            <a:ext cx="1790700" cy="459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66209" y="4580890"/>
            <a:ext cx="3696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2410" marR="5080" indent="-14897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What is the overall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  rate?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19769" y="4488179"/>
            <a:ext cx="280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11879" y="5312409"/>
            <a:ext cx="50038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So,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order of reaction with respect  </a:t>
            </a:r>
            <a:r>
              <a:rPr sz="2400" dirty="0">
                <a:latin typeface="Arial"/>
                <a:cs typeface="Arial"/>
              </a:rPr>
              <a:t>to Y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8290" y="6233159"/>
            <a:ext cx="36868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overall order = X order + 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59090" y="6054090"/>
            <a:ext cx="58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895850" y="1449069"/>
            <a:ext cx="3968750" cy="3826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13269" y="4777740"/>
            <a:ext cx="1920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Concentration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61840" y="1597659"/>
            <a:ext cx="669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0821" y="1430021"/>
            <a:ext cx="4169410" cy="5102860"/>
            <a:chOff x="210821" y="1430021"/>
            <a:chExt cx="4169410" cy="5102860"/>
          </a:xfrm>
        </p:grpSpPr>
        <p:sp>
          <p:nvSpPr>
            <p:cNvPr id="13" name="object 13"/>
            <p:cNvSpPr/>
            <p:nvPr/>
          </p:nvSpPr>
          <p:spPr>
            <a:xfrm>
              <a:off x="229869" y="1449069"/>
              <a:ext cx="4131310" cy="5064760"/>
            </a:xfrm>
            <a:custGeom>
              <a:avLst/>
              <a:gdLst/>
              <a:ahLst/>
              <a:cxnLst/>
              <a:rect l="l" t="t" r="r" b="b"/>
              <a:pathLst>
                <a:path w="4131310" h="5064759">
                  <a:moveTo>
                    <a:pt x="3442969" y="0"/>
                  </a:moveTo>
                  <a:lnTo>
                    <a:pt x="688340" y="0"/>
                  </a:lnTo>
                  <a:lnTo>
                    <a:pt x="643476" y="1923"/>
                  </a:lnTo>
                  <a:lnTo>
                    <a:pt x="598782" y="7580"/>
                  </a:lnTo>
                  <a:lnTo>
                    <a:pt x="554428" y="16802"/>
                  </a:lnTo>
                  <a:lnTo>
                    <a:pt x="510583" y="29418"/>
                  </a:lnTo>
                  <a:lnTo>
                    <a:pt x="467417" y="45259"/>
                  </a:lnTo>
                  <a:lnTo>
                    <a:pt x="425099" y="64155"/>
                  </a:lnTo>
                  <a:lnTo>
                    <a:pt x="383800" y="85936"/>
                  </a:lnTo>
                  <a:lnTo>
                    <a:pt x="343689" y="110433"/>
                  </a:lnTo>
                  <a:lnTo>
                    <a:pt x="304935" y="137475"/>
                  </a:lnTo>
                  <a:lnTo>
                    <a:pt x="267709" y="166894"/>
                  </a:lnTo>
                  <a:lnTo>
                    <a:pt x="232181" y="198519"/>
                  </a:lnTo>
                  <a:lnTo>
                    <a:pt x="198519" y="232181"/>
                  </a:lnTo>
                  <a:lnTo>
                    <a:pt x="166894" y="267709"/>
                  </a:lnTo>
                  <a:lnTo>
                    <a:pt x="137475" y="304935"/>
                  </a:lnTo>
                  <a:lnTo>
                    <a:pt x="110433" y="343689"/>
                  </a:lnTo>
                  <a:lnTo>
                    <a:pt x="85936" y="383800"/>
                  </a:lnTo>
                  <a:lnTo>
                    <a:pt x="64155" y="425099"/>
                  </a:lnTo>
                  <a:lnTo>
                    <a:pt x="45259" y="467417"/>
                  </a:lnTo>
                  <a:lnTo>
                    <a:pt x="29418" y="510583"/>
                  </a:lnTo>
                  <a:lnTo>
                    <a:pt x="16802" y="554428"/>
                  </a:lnTo>
                  <a:lnTo>
                    <a:pt x="7580" y="598782"/>
                  </a:lnTo>
                  <a:lnTo>
                    <a:pt x="1923" y="643476"/>
                  </a:lnTo>
                  <a:lnTo>
                    <a:pt x="0" y="688339"/>
                  </a:lnTo>
                  <a:lnTo>
                    <a:pt x="0" y="4375150"/>
                  </a:lnTo>
                  <a:lnTo>
                    <a:pt x="1923" y="4420020"/>
                  </a:lnTo>
                  <a:lnTo>
                    <a:pt x="7580" y="4464734"/>
                  </a:lnTo>
                  <a:lnTo>
                    <a:pt x="16802" y="4509120"/>
                  </a:lnTo>
                  <a:lnTo>
                    <a:pt x="29418" y="4553008"/>
                  </a:lnTo>
                  <a:lnTo>
                    <a:pt x="45259" y="4596226"/>
                  </a:lnTo>
                  <a:lnTo>
                    <a:pt x="64155" y="4638604"/>
                  </a:lnTo>
                  <a:lnTo>
                    <a:pt x="85936" y="4679970"/>
                  </a:lnTo>
                  <a:lnTo>
                    <a:pt x="110433" y="4720154"/>
                  </a:lnTo>
                  <a:lnTo>
                    <a:pt x="137475" y="4758985"/>
                  </a:lnTo>
                  <a:lnTo>
                    <a:pt x="166894" y="4796291"/>
                  </a:lnTo>
                  <a:lnTo>
                    <a:pt x="198519" y="4831902"/>
                  </a:lnTo>
                  <a:lnTo>
                    <a:pt x="232181" y="4865647"/>
                  </a:lnTo>
                  <a:lnTo>
                    <a:pt x="267709" y="4897354"/>
                  </a:lnTo>
                  <a:lnTo>
                    <a:pt x="304935" y="4926853"/>
                  </a:lnTo>
                  <a:lnTo>
                    <a:pt x="343689" y="4953972"/>
                  </a:lnTo>
                  <a:lnTo>
                    <a:pt x="383800" y="4978542"/>
                  </a:lnTo>
                  <a:lnTo>
                    <a:pt x="425099" y="5000390"/>
                  </a:lnTo>
                  <a:lnTo>
                    <a:pt x="467417" y="5019346"/>
                  </a:lnTo>
                  <a:lnTo>
                    <a:pt x="510583" y="5035239"/>
                  </a:lnTo>
                  <a:lnTo>
                    <a:pt x="554428" y="5047898"/>
                  </a:lnTo>
                  <a:lnTo>
                    <a:pt x="598782" y="5057151"/>
                  </a:lnTo>
                  <a:lnTo>
                    <a:pt x="643476" y="5062829"/>
                  </a:lnTo>
                  <a:lnTo>
                    <a:pt x="688340" y="5064759"/>
                  </a:lnTo>
                  <a:lnTo>
                    <a:pt x="3442969" y="5064759"/>
                  </a:lnTo>
                  <a:lnTo>
                    <a:pt x="3487833" y="5062829"/>
                  </a:lnTo>
                  <a:lnTo>
                    <a:pt x="3532527" y="5057151"/>
                  </a:lnTo>
                  <a:lnTo>
                    <a:pt x="3576881" y="5047898"/>
                  </a:lnTo>
                  <a:lnTo>
                    <a:pt x="3620726" y="5035239"/>
                  </a:lnTo>
                  <a:lnTo>
                    <a:pt x="3663892" y="5019346"/>
                  </a:lnTo>
                  <a:lnTo>
                    <a:pt x="3706210" y="5000390"/>
                  </a:lnTo>
                  <a:lnTo>
                    <a:pt x="3747509" y="4978542"/>
                  </a:lnTo>
                  <a:lnTo>
                    <a:pt x="3787620" y="4953972"/>
                  </a:lnTo>
                  <a:lnTo>
                    <a:pt x="3826374" y="4926853"/>
                  </a:lnTo>
                  <a:lnTo>
                    <a:pt x="3863600" y="4897354"/>
                  </a:lnTo>
                  <a:lnTo>
                    <a:pt x="3899128" y="4865647"/>
                  </a:lnTo>
                  <a:lnTo>
                    <a:pt x="3932790" y="4831902"/>
                  </a:lnTo>
                  <a:lnTo>
                    <a:pt x="3964415" y="4796291"/>
                  </a:lnTo>
                  <a:lnTo>
                    <a:pt x="3993834" y="4758985"/>
                  </a:lnTo>
                  <a:lnTo>
                    <a:pt x="4020876" y="4720154"/>
                  </a:lnTo>
                  <a:lnTo>
                    <a:pt x="4045373" y="4679970"/>
                  </a:lnTo>
                  <a:lnTo>
                    <a:pt x="4067154" y="4638604"/>
                  </a:lnTo>
                  <a:lnTo>
                    <a:pt x="4086050" y="4596226"/>
                  </a:lnTo>
                  <a:lnTo>
                    <a:pt x="4101891" y="4553008"/>
                  </a:lnTo>
                  <a:lnTo>
                    <a:pt x="4114507" y="4509120"/>
                  </a:lnTo>
                  <a:lnTo>
                    <a:pt x="4123729" y="4464734"/>
                  </a:lnTo>
                  <a:lnTo>
                    <a:pt x="4129386" y="4420020"/>
                  </a:lnTo>
                  <a:lnTo>
                    <a:pt x="4131309" y="4375150"/>
                  </a:lnTo>
                  <a:lnTo>
                    <a:pt x="4131309" y="688339"/>
                  </a:lnTo>
                  <a:lnTo>
                    <a:pt x="4129386" y="643476"/>
                  </a:lnTo>
                  <a:lnTo>
                    <a:pt x="4123729" y="598782"/>
                  </a:lnTo>
                  <a:lnTo>
                    <a:pt x="4114507" y="554428"/>
                  </a:lnTo>
                  <a:lnTo>
                    <a:pt x="4101891" y="510583"/>
                  </a:lnTo>
                  <a:lnTo>
                    <a:pt x="4086050" y="467417"/>
                  </a:lnTo>
                  <a:lnTo>
                    <a:pt x="4067154" y="425099"/>
                  </a:lnTo>
                  <a:lnTo>
                    <a:pt x="4045373" y="383800"/>
                  </a:lnTo>
                  <a:lnTo>
                    <a:pt x="4020876" y="343689"/>
                  </a:lnTo>
                  <a:lnTo>
                    <a:pt x="3993834" y="304935"/>
                  </a:lnTo>
                  <a:lnTo>
                    <a:pt x="3964415" y="267709"/>
                  </a:lnTo>
                  <a:lnTo>
                    <a:pt x="3932790" y="232181"/>
                  </a:lnTo>
                  <a:lnTo>
                    <a:pt x="3899128" y="198519"/>
                  </a:lnTo>
                  <a:lnTo>
                    <a:pt x="3863600" y="166894"/>
                  </a:lnTo>
                  <a:lnTo>
                    <a:pt x="3826374" y="137475"/>
                  </a:lnTo>
                  <a:lnTo>
                    <a:pt x="3787620" y="110433"/>
                  </a:lnTo>
                  <a:lnTo>
                    <a:pt x="3747509" y="85936"/>
                  </a:lnTo>
                  <a:lnTo>
                    <a:pt x="3706210" y="64155"/>
                  </a:lnTo>
                  <a:lnTo>
                    <a:pt x="3663892" y="45259"/>
                  </a:lnTo>
                  <a:lnTo>
                    <a:pt x="3620726" y="29418"/>
                  </a:lnTo>
                  <a:lnTo>
                    <a:pt x="3576881" y="16802"/>
                  </a:lnTo>
                  <a:lnTo>
                    <a:pt x="3532527" y="7580"/>
                  </a:lnTo>
                  <a:lnTo>
                    <a:pt x="3487833" y="1923"/>
                  </a:lnTo>
                  <a:lnTo>
                    <a:pt x="3442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9869" y="1449069"/>
              <a:ext cx="4131310" cy="5064760"/>
            </a:xfrm>
            <a:custGeom>
              <a:avLst/>
              <a:gdLst/>
              <a:ahLst/>
              <a:cxnLst/>
              <a:rect l="l" t="t" r="r" b="b"/>
              <a:pathLst>
                <a:path w="4131310" h="5064759">
                  <a:moveTo>
                    <a:pt x="688340" y="0"/>
                  </a:moveTo>
                  <a:lnTo>
                    <a:pt x="643476" y="1923"/>
                  </a:lnTo>
                  <a:lnTo>
                    <a:pt x="598782" y="7580"/>
                  </a:lnTo>
                  <a:lnTo>
                    <a:pt x="554428" y="16802"/>
                  </a:lnTo>
                  <a:lnTo>
                    <a:pt x="510583" y="29418"/>
                  </a:lnTo>
                  <a:lnTo>
                    <a:pt x="467417" y="45259"/>
                  </a:lnTo>
                  <a:lnTo>
                    <a:pt x="425099" y="64155"/>
                  </a:lnTo>
                  <a:lnTo>
                    <a:pt x="383800" y="85936"/>
                  </a:lnTo>
                  <a:lnTo>
                    <a:pt x="343689" y="110433"/>
                  </a:lnTo>
                  <a:lnTo>
                    <a:pt x="304935" y="137475"/>
                  </a:lnTo>
                  <a:lnTo>
                    <a:pt x="267709" y="166894"/>
                  </a:lnTo>
                  <a:lnTo>
                    <a:pt x="232181" y="198519"/>
                  </a:lnTo>
                  <a:lnTo>
                    <a:pt x="198519" y="232181"/>
                  </a:lnTo>
                  <a:lnTo>
                    <a:pt x="166894" y="267709"/>
                  </a:lnTo>
                  <a:lnTo>
                    <a:pt x="137475" y="304935"/>
                  </a:lnTo>
                  <a:lnTo>
                    <a:pt x="110433" y="343689"/>
                  </a:lnTo>
                  <a:lnTo>
                    <a:pt x="85936" y="383800"/>
                  </a:lnTo>
                  <a:lnTo>
                    <a:pt x="64155" y="425099"/>
                  </a:lnTo>
                  <a:lnTo>
                    <a:pt x="45259" y="467417"/>
                  </a:lnTo>
                  <a:lnTo>
                    <a:pt x="29418" y="510583"/>
                  </a:lnTo>
                  <a:lnTo>
                    <a:pt x="16802" y="554428"/>
                  </a:lnTo>
                  <a:lnTo>
                    <a:pt x="7580" y="598782"/>
                  </a:lnTo>
                  <a:lnTo>
                    <a:pt x="1923" y="643476"/>
                  </a:lnTo>
                  <a:lnTo>
                    <a:pt x="0" y="688339"/>
                  </a:lnTo>
                  <a:lnTo>
                    <a:pt x="0" y="4375150"/>
                  </a:lnTo>
                  <a:lnTo>
                    <a:pt x="1923" y="4420020"/>
                  </a:lnTo>
                  <a:lnTo>
                    <a:pt x="7580" y="4464734"/>
                  </a:lnTo>
                  <a:lnTo>
                    <a:pt x="16802" y="4509120"/>
                  </a:lnTo>
                  <a:lnTo>
                    <a:pt x="29418" y="4553008"/>
                  </a:lnTo>
                  <a:lnTo>
                    <a:pt x="45259" y="4596226"/>
                  </a:lnTo>
                  <a:lnTo>
                    <a:pt x="64155" y="4638604"/>
                  </a:lnTo>
                  <a:lnTo>
                    <a:pt x="85936" y="4679970"/>
                  </a:lnTo>
                  <a:lnTo>
                    <a:pt x="110433" y="4720154"/>
                  </a:lnTo>
                  <a:lnTo>
                    <a:pt x="137475" y="4758985"/>
                  </a:lnTo>
                  <a:lnTo>
                    <a:pt x="166894" y="4796291"/>
                  </a:lnTo>
                  <a:lnTo>
                    <a:pt x="198519" y="4831902"/>
                  </a:lnTo>
                  <a:lnTo>
                    <a:pt x="232181" y="4865647"/>
                  </a:lnTo>
                  <a:lnTo>
                    <a:pt x="267709" y="4897354"/>
                  </a:lnTo>
                  <a:lnTo>
                    <a:pt x="304935" y="4926853"/>
                  </a:lnTo>
                  <a:lnTo>
                    <a:pt x="343689" y="4953972"/>
                  </a:lnTo>
                  <a:lnTo>
                    <a:pt x="383800" y="4978542"/>
                  </a:lnTo>
                  <a:lnTo>
                    <a:pt x="425099" y="5000390"/>
                  </a:lnTo>
                  <a:lnTo>
                    <a:pt x="467417" y="5019346"/>
                  </a:lnTo>
                  <a:lnTo>
                    <a:pt x="510583" y="5035239"/>
                  </a:lnTo>
                  <a:lnTo>
                    <a:pt x="554428" y="5047898"/>
                  </a:lnTo>
                  <a:lnTo>
                    <a:pt x="598782" y="5057151"/>
                  </a:lnTo>
                  <a:lnTo>
                    <a:pt x="643476" y="5062829"/>
                  </a:lnTo>
                  <a:lnTo>
                    <a:pt x="688340" y="5064759"/>
                  </a:lnTo>
                  <a:lnTo>
                    <a:pt x="3442969" y="5064759"/>
                  </a:lnTo>
                  <a:lnTo>
                    <a:pt x="3487833" y="5062829"/>
                  </a:lnTo>
                  <a:lnTo>
                    <a:pt x="3532527" y="5057151"/>
                  </a:lnTo>
                  <a:lnTo>
                    <a:pt x="3576881" y="5047898"/>
                  </a:lnTo>
                  <a:lnTo>
                    <a:pt x="3620726" y="5035239"/>
                  </a:lnTo>
                  <a:lnTo>
                    <a:pt x="3663892" y="5019346"/>
                  </a:lnTo>
                  <a:lnTo>
                    <a:pt x="3706210" y="5000390"/>
                  </a:lnTo>
                  <a:lnTo>
                    <a:pt x="3747509" y="4978542"/>
                  </a:lnTo>
                  <a:lnTo>
                    <a:pt x="3787620" y="4953972"/>
                  </a:lnTo>
                  <a:lnTo>
                    <a:pt x="3826374" y="4926853"/>
                  </a:lnTo>
                  <a:lnTo>
                    <a:pt x="3863600" y="4897354"/>
                  </a:lnTo>
                  <a:lnTo>
                    <a:pt x="3899128" y="4865647"/>
                  </a:lnTo>
                  <a:lnTo>
                    <a:pt x="3932790" y="4831902"/>
                  </a:lnTo>
                  <a:lnTo>
                    <a:pt x="3964415" y="4796291"/>
                  </a:lnTo>
                  <a:lnTo>
                    <a:pt x="3993834" y="4758985"/>
                  </a:lnTo>
                  <a:lnTo>
                    <a:pt x="4020876" y="4720154"/>
                  </a:lnTo>
                  <a:lnTo>
                    <a:pt x="4045373" y="4679970"/>
                  </a:lnTo>
                  <a:lnTo>
                    <a:pt x="4067154" y="4638604"/>
                  </a:lnTo>
                  <a:lnTo>
                    <a:pt x="4086050" y="4596226"/>
                  </a:lnTo>
                  <a:lnTo>
                    <a:pt x="4101891" y="4553008"/>
                  </a:lnTo>
                  <a:lnTo>
                    <a:pt x="4114507" y="4509120"/>
                  </a:lnTo>
                  <a:lnTo>
                    <a:pt x="4123729" y="4464734"/>
                  </a:lnTo>
                  <a:lnTo>
                    <a:pt x="4129386" y="4420020"/>
                  </a:lnTo>
                  <a:lnTo>
                    <a:pt x="4131309" y="4375150"/>
                  </a:lnTo>
                  <a:lnTo>
                    <a:pt x="4131309" y="688339"/>
                  </a:lnTo>
                  <a:lnTo>
                    <a:pt x="4129386" y="643476"/>
                  </a:lnTo>
                  <a:lnTo>
                    <a:pt x="4123729" y="598782"/>
                  </a:lnTo>
                  <a:lnTo>
                    <a:pt x="4114507" y="554428"/>
                  </a:lnTo>
                  <a:lnTo>
                    <a:pt x="4101891" y="510583"/>
                  </a:lnTo>
                  <a:lnTo>
                    <a:pt x="4086050" y="467417"/>
                  </a:lnTo>
                  <a:lnTo>
                    <a:pt x="4067154" y="425099"/>
                  </a:lnTo>
                  <a:lnTo>
                    <a:pt x="4045373" y="383800"/>
                  </a:lnTo>
                  <a:lnTo>
                    <a:pt x="4020876" y="343689"/>
                  </a:lnTo>
                  <a:lnTo>
                    <a:pt x="3993834" y="304935"/>
                  </a:lnTo>
                  <a:lnTo>
                    <a:pt x="3964415" y="267709"/>
                  </a:lnTo>
                  <a:lnTo>
                    <a:pt x="3932790" y="232181"/>
                  </a:lnTo>
                  <a:lnTo>
                    <a:pt x="3899128" y="198519"/>
                  </a:lnTo>
                  <a:lnTo>
                    <a:pt x="3863600" y="166894"/>
                  </a:lnTo>
                  <a:lnTo>
                    <a:pt x="3826374" y="137475"/>
                  </a:lnTo>
                  <a:lnTo>
                    <a:pt x="3787620" y="110433"/>
                  </a:lnTo>
                  <a:lnTo>
                    <a:pt x="3747509" y="85936"/>
                  </a:lnTo>
                  <a:lnTo>
                    <a:pt x="3706210" y="64155"/>
                  </a:lnTo>
                  <a:lnTo>
                    <a:pt x="3663892" y="45259"/>
                  </a:lnTo>
                  <a:lnTo>
                    <a:pt x="3620726" y="29418"/>
                  </a:lnTo>
                  <a:lnTo>
                    <a:pt x="3576881" y="16802"/>
                  </a:lnTo>
                  <a:lnTo>
                    <a:pt x="3532527" y="7580"/>
                  </a:lnTo>
                  <a:lnTo>
                    <a:pt x="3487833" y="1923"/>
                  </a:lnTo>
                  <a:lnTo>
                    <a:pt x="3442969" y="0"/>
                  </a:lnTo>
                  <a:lnTo>
                    <a:pt x="688340" y="0"/>
                  </a:lnTo>
                  <a:close/>
                </a:path>
                <a:path w="4131310" h="5064759">
                  <a:moveTo>
                    <a:pt x="0" y="0"/>
                  </a:moveTo>
                  <a:lnTo>
                    <a:pt x="0" y="0"/>
                  </a:lnTo>
                </a:path>
                <a:path w="4131310" h="5064759">
                  <a:moveTo>
                    <a:pt x="4131309" y="5064759"/>
                  </a:moveTo>
                  <a:lnTo>
                    <a:pt x="4131309" y="5064759"/>
                  </a:lnTo>
                </a:path>
              </a:pathLst>
            </a:custGeom>
            <a:ln w="38097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4350" y="1880870"/>
            <a:ext cx="3557270" cy="282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 marR="120650" indent="-63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In a </a:t>
            </a:r>
            <a:r>
              <a:rPr sz="2400" spc="-5" dirty="0">
                <a:latin typeface="Arial"/>
                <a:cs typeface="Arial"/>
              </a:rPr>
              <a:t>zero order reaction  you get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straight line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 concentration </a:t>
            </a:r>
            <a:r>
              <a:rPr sz="2400" spc="-10" dirty="0">
                <a:latin typeface="Arial"/>
                <a:cs typeface="Arial"/>
              </a:rPr>
              <a:t>does not  </a:t>
            </a:r>
            <a:r>
              <a:rPr sz="2400" spc="-5" dirty="0">
                <a:latin typeface="Arial"/>
                <a:cs typeface="Arial"/>
              </a:rPr>
              <a:t>change with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635"/>
              </a:spcBef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this case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rate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rate  </a:t>
            </a:r>
            <a:r>
              <a:rPr sz="2400" spc="-5" dirty="0">
                <a:latin typeface="Arial"/>
                <a:cs typeface="Arial"/>
              </a:rPr>
              <a:t>constant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9430" y="5168900"/>
            <a:ext cx="34264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This </a:t>
            </a:r>
            <a:r>
              <a:rPr sz="2400" dirty="0">
                <a:latin typeface="Arial"/>
                <a:cs typeface="Arial"/>
              </a:rPr>
              <a:t>means the </a:t>
            </a:r>
            <a:r>
              <a:rPr sz="2400" spc="-5" dirty="0">
                <a:latin typeface="Arial"/>
                <a:cs typeface="Arial"/>
              </a:rPr>
              <a:t>reactant  has no influence </a:t>
            </a:r>
            <a:r>
              <a:rPr sz="2400" spc="-10" dirty="0">
                <a:latin typeface="Arial"/>
                <a:cs typeface="Arial"/>
              </a:rPr>
              <a:t>over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rate of reaction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6506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5" dirty="0">
                <a:solidFill>
                  <a:srgbClr val="0075A2"/>
                </a:solidFill>
                <a:latin typeface="Carlito"/>
                <a:cs typeface="Carlito"/>
              </a:rPr>
              <a:t>What is chemical</a:t>
            </a:r>
            <a:r>
              <a:rPr sz="5000" spc="-80" dirty="0">
                <a:solidFill>
                  <a:srgbClr val="0075A2"/>
                </a:solidFill>
                <a:latin typeface="Carlito"/>
                <a:cs typeface="Carlito"/>
              </a:rPr>
              <a:t> </a:t>
            </a:r>
            <a:r>
              <a:rPr sz="5000" spc="-5" dirty="0">
                <a:solidFill>
                  <a:srgbClr val="0075A2"/>
                </a:solidFill>
                <a:latin typeface="Carlito"/>
                <a:cs typeface="Carlito"/>
              </a:rPr>
              <a:t>kinetics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8450" y="2053589"/>
            <a:ext cx="8547100" cy="427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50" y="59689"/>
            <a:ext cx="5815330" cy="104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0200" y="4417059"/>
            <a:ext cx="8600440" cy="2263140"/>
            <a:chOff x="330200" y="4417059"/>
            <a:chExt cx="8600440" cy="2263140"/>
          </a:xfrm>
        </p:grpSpPr>
        <p:sp>
          <p:nvSpPr>
            <p:cNvPr id="4" name="object 4"/>
            <p:cNvSpPr/>
            <p:nvPr/>
          </p:nvSpPr>
          <p:spPr>
            <a:xfrm>
              <a:off x="349250" y="4629149"/>
              <a:ext cx="8562340" cy="2032000"/>
            </a:xfrm>
            <a:custGeom>
              <a:avLst/>
              <a:gdLst/>
              <a:ahLst/>
              <a:cxnLst/>
              <a:rect l="l" t="t" r="r" b="b"/>
              <a:pathLst>
                <a:path w="8562340" h="2032000">
                  <a:moveTo>
                    <a:pt x="337820" y="0"/>
                  </a:moveTo>
                  <a:lnTo>
                    <a:pt x="291880" y="4061"/>
                  </a:lnTo>
                  <a:lnTo>
                    <a:pt x="246702" y="15743"/>
                  </a:lnTo>
                  <a:lnTo>
                    <a:pt x="203047" y="34289"/>
                  </a:lnTo>
                  <a:lnTo>
                    <a:pt x="161676" y="58944"/>
                  </a:lnTo>
                  <a:lnTo>
                    <a:pt x="123351" y="88952"/>
                  </a:lnTo>
                  <a:lnTo>
                    <a:pt x="88833" y="123557"/>
                  </a:lnTo>
                  <a:lnTo>
                    <a:pt x="58883" y="162003"/>
                  </a:lnTo>
                  <a:lnTo>
                    <a:pt x="34264" y="203535"/>
                  </a:lnTo>
                  <a:lnTo>
                    <a:pt x="15736" y="247398"/>
                  </a:lnTo>
                  <a:lnTo>
                    <a:pt x="4060" y="292834"/>
                  </a:lnTo>
                  <a:lnTo>
                    <a:pt x="0" y="339089"/>
                  </a:lnTo>
                  <a:lnTo>
                    <a:pt x="0" y="1692910"/>
                  </a:lnTo>
                  <a:lnTo>
                    <a:pt x="4060" y="1739165"/>
                  </a:lnTo>
                  <a:lnTo>
                    <a:pt x="15736" y="1784601"/>
                  </a:lnTo>
                  <a:lnTo>
                    <a:pt x="34264" y="1828464"/>
                  </a:lnTo>
                  <a:lnTo>
                    <a:pt x="58883" y="1869996"/>
                  </a:lnTo>
                  <a:lnTo>
                    <a:pt x="88833" y="1908442"/>
                  </a:lnTo>
                  <a:lnTo>
                    <a:pt x="123351" y="1943047"/>
                  </a:lnTo>
                  <a:lnTo>
                    <a:pt x="161676" y="1973055"/>
                  </a:lnTo>
                  <a:lnTo>
                    <a:pt x="203047" y="1997710"/>
                  </a:lnTo>
                  <a:lnTo>
                    <a:pt x="246702" y="2016256"/>
                  </a:lnTo>
                  <a:lnTo>
                    <a:pt x="291880" y="2027938"/>
                  </a:lnTo>
                  <a:lnTo>
                    <a:pt x="337820" y="2032000"/>
                  </a:lnTo>
                  <a:lnTo>
                    <a:pt x="8223250" y="2032000"/>
                  </a:lnTo>
                  <a:lnTo>
                    <a:pt x="8269189" y="2027938"/>
                  </a:lnTo>
                  <a:lnTo>
                    <a:pt x="8314367" y="2016256"/>
                  </a:lnTo>
                  <a:lnTo>
                    <a:pt x="8358022" y="1997710"/>
                  </a:lnTo>
                  <a:lnTo>
                    <a:pt x="8399393" y="1973055"/>
                  </a:lnTo>
                  <a:lnTo>
                    <a:pt x="8437718" y="1943047"/>
                  </a:lnTo>
                  <a:lnTo>
                    <a:pt x="8472236" y="1908442"/>
                  </a:lnTo>
                  <a:lnTo>
                    <a:pt x="8502186" y="1869996"/>
                  </a:lnTo>
                  <a:lnTo>
                    <a:pt x="8526805" y="1828464"/>
                  </a:lnTo>
                  <a:lnTo>
                    <a:pt x="8545333" y="1784601"/>
                  </a:lnTo>
                  <a:lnTo>
                    <a:pt x="8557009" y="1739165"/>
                  </a:lnTo>
                  <a:lnTo>
                    <a:pt x="8561070" y="1692910"/>
                  </a:lnTo>
                  <a:lnTo>
                    <a:pt x="8561070" y="339089"/>
                  </a:lnTo>
                  <a:lnTo>
                    <a:pt x="8557009" y="292834"/>
                  </a:lnTo>
                  <a:lnTo>
                    <a:pt x="8545333" y="247398"/>
                  </a:lnTo>
                  <a:lnTo>
                    <a:pt x="8526805" y="203535"/>
                  </a:lnTo>
                  <a:lnTo>
                    <a:pt x="8502186" y="162003"/>
                  </a:lnTo>
                  <a:lnTo>
                    <a:pt x="8472236" y="123557"/>
                  </a:lnTo>
                  <a:lnTo>
                    <a:pt x="8437718" y="88952"/>
                  </a:lnTo>
                  <a:lnTo>
                    <a:pt x="8399393" y="58944"/>
                  </a:lnTo>
                  <a:lnTo>
                    <a:pt x="8358022" y="34289"/>
                  </a:lnTo>
                  <a:lnTo>
                    <a:pt x="8314367" y="15743"/>
                  </a:lnTo>
                  <a:lnTo>
                    <a:pt x="8269189" y="4061"/>
                  </a:lnTo>
                  <a:lnTo>
                    <a:pt x="8223250" y="0"/>
                  </a:lnTo>
                  <a:lnTo>
                    <a:pt x="337820" y="0"/>
                  </a:lnTo>
                  <a:close/>
                </a:path>
                <a:path w="8562340" h="2032000">
                  <a:moveTo>
                    <a:pt x="0" y="0"/>
                  </a:moveTo>
                  <a:lnTo>
                    <a:pt x="0" y="0"/>
                  </a:lnTo>
                </a:path>
                <a:path w="8562340" h="2032000">
                  <a:moveTo>
                    <a:pt x="8562340" y="2032000"/>
                  </a:moveTo>
                  <a:lnTo>
                    <a:pt x="8562340" y="2032000"/>
                  </a:lnTo>
                </a:path>
              </a:pathLst>
            </a:custGeom>
            <a:ln w="38097">
              <a:solidFill>
                <a:srgbClr val="009C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8669" y="4417059"/>
              <a:ext cx="3279140" cy="826769"/>
            </a:xfrm>
            <a:custGeom>
              <a:avLst/>
              <a:gdLst/>
              <a:ahLst/>
              <a:cxnLst/>
              <a:rect l="l" t="t" r="r" b="b"/>
              <a:pathLst>
                <a:path w="3279140" h="826770">
                  <a:moveTo>
                    <a:pt x="0" y="0"/>
                  </a:moveTo>
                  <a:lnTo>
                    <a:pt x="3279140" y="0"/>
                  </a:lnTo>
                  <a:lnTo>
                    <a:pt x="3279140" y="826769"/>
                  </a:lnTo>
                  <a:lnTo>
                    <a:pt x="0" y="826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92429" y="2082800"/>
            <a:ext cx="8599170" cy="2264410"/>
            <a:chOff x="392429" y="2082800"/>
            <a:chExt cx="8599170" cy="2264410"/>
          </a:xfrm>
        </p:grpSpPr>
        <p:sp>
          <p:nvSpPr>
            <p:cNvPr id="7" name="object 7"/>
            <p:cNvSpPr/>
            <p:nvPr/>
          </p:nvSpPr>
          <p:spPr>
            <a:xfrm>
              <a:off x="411479" y="2297429"/>
              <a:ext cx="8561070" cy="2030730"/>
            </a:xfrm>
            <a:custGeom>
              <a:avLst/>
              <a:gdLst/>
              <a:ahLst/>
              <a:cxnLst/>
              <a:rect l="l" t="t" r="r" b="b"/>
              <a:pathLst>
                <a:path w="8561070" h="2030729">
                  <a:moveTo>
                    <a:pt x="337820" y="0"/>
                  </a:moveTo>
                  <a:lnTo>
                    <a:pt x="291880" y="4060"/>
                  </a:lnTo>
                  <a:lnTo>
                    <a:pt x="246702" y="15736"/>
                  </a:lnTo>
                  <a:lnTo>
                    <a:pt x="203047" y="34264"/>
                  </a:lnTo>
                  <a:lnTo>
                    <a:pt x="161676" y="58883"/>
                  </a:lnTo>
                  <a:lnTo>
                    <a:pt x="123351" y="88833"/>
                  </a:lnTo>
                  <a:lnTo>
                    <a:pt x="88833" y="123351"/>
                  </a:lnTo>
                  <a:lnTo>
                    <a:pt x="58883" y="161676"/>
                  </a:lnTo>
                  <a:lnTo>
                    <a:pt x="34264" y="203047"/>
                  </a:lnTo>
                  <a:lnTo>
                    <a:pt x="15736" y="246702"/>
                  </a:lnTo>
                  <a:lnTo>
                    <a:pt x="4060" y="291880"/>
                  </a:lnTo>
                  <a:lnTo>
                    <a:pt x="0" y="337820"/>
                  </a:lnTo>
                  <a:lnTo>
                    <a:pt x="0" y="1691640"/>
                  </a:lnTo>
                  <a:lnTo>
                    <a:pt x="4060" y="1737609"/>
                  </a:lnTo>
                  <a:lnTo>
                    <a:pt x="15736" y="1782868"/>
                  </a:lnTo>
                  <a:lnTo>
                    <a:pt x="34264" y="1826644"/>
                  </a:lnTo>
                  <a:lnTo>
                    <a:pt x="58883" y="1868165"/>
                  </a:lnTo>
                  <a:lnTo>
                    <a:pt x="88833" y="1906657"/>
                  </a:lnTo>
                  <a:lnTo>
                    <a:pt x="123351" y="1941348"/>
                  </a:lnTo>
                  <a:lnTo>
                    <a:pt x="161676" y="1971464"/>
                  </a:lnTo>
                  <a:lnTo>
                    <a:pt x="203047" y="1996233"/>
                  </a:lnTo>
                  <a:lnTo>
                    <a:pt x="246702" y="2014883"/>
                  </a:lnTo>
                  <a:lnTo>
                    <a:pt x="291880" y="2026639"/>
                  </a:lnTo>
                  <a:lnTo>
                    <a:pt x="337820" y="2030730"/>
                  </a:lnTo>
                  <a:lnTo>
                    <a:pt x="8223250" y="2030730"/>
                  </a:lnTo>
                  <a:lnTo>
                    <a:pt x="8269189" y="2026639"/>
                  </a:lnTo>
                  <a:lnTo>
                    <a:pt x="8314367" y="2014883"/>
                  </a:lnTo>
                  <a:lnTo>
                    <a:pt x="8358022" y="1996233"/>
                  </a:lnTo>
                  <a:lnTo>
                    <a:pt x="8399393" y="1971464"/>
                  </a:lnTo>
                  <a:lnTo>
                    <a:pt x="8437718" y="1941348"/>
                  </a:lnTo>
                  <a:lnTo>
                    <a:pt x="8472236" y="1906657"/>
                  </a:lnTo>
                  <a:lnTo>
                    <a:pt x="8502186" y="1868165"/>
                  </a:lnTo>
                  <a:lnTo>
                    <a:pt x="8526805" y="1826644"/>
                  </a:lnTo>
                  <a:lnTo>
                    <a:pt x="8545333" y="1782868"/>
                  </a:lnTo>
                  <a:lnTo>
                    <a:pt x="8557009" y="1737609"/>
                  </a:lnTo>
                  <a:lnTo>
                    <a:pt x="8561070" y="1691640"/>
                  </a:lnTo>
                  <a:lnTo>
                    <a:pt x="8561070" y="337820"/>
                  </a:lnTo>
                  <a:lnTo>
                    <a:pt x="8557009" y="291880"/>
                  </a:lnTo>
                  <a:lnTo>
                    <a:pt x="8545333" y="246702"/>
                  </a:lnTo>
                  <a:lnTo>
                    <a:pt x="8526805" y="203047"/>
                  </a:lnTo>
                  <a:lnTo>
                    <a:pt x="8502186" y="161676"/>
                  </a:lnTo>
                  <a:lnTo>
                    <a:pt x="8472236" y="123351"/>
                  </a:lnTo>
                  <a:lnTo>
                    <a:pt x="8437718" y="88833"/>
                  </a:lnTo>
                  <a:lnTo>
                    <a:pt x="8399393" y="58883"/>
                  </a:lnTo>
                  <a:lnTo>
                    <a:pt x="8358022" y="34264"/>
                  </a:lnTo>
                  <a:lnTo>
                    <a:pt x="8314367" y="15736"/>
                  </a:lnTo>
                  <a:lnTo>
                    <a:pt x="8269189" y="4060"/>
                  </a:lnTo>
                  <a:lnTo>
                    <a:pt x="8223250" y="0"/>
                  </a:lnTo>
                  <a:lnTo>
                    <a:pt x="337820" y="0"/>
                  </a:lnTo>
                  <a:close/>
                </a:path>
                <a:path w="8561070" h="2030729">
                  <a:moveTo>
                    <a:pt x="0" y="0"/>
                  </a:moveTo>
                  <a:lnTo>
                    <a:pt x="0" y="0"/>
                  </a:lnTo>
                </a:path>
                <a:path w="8561070" h="2030729">
                  <a:moveTo>
                    <a:pt x="8561070" y="2030730"/>
                  </a:moveTo>
                  <a:lnTo>
                    <a:pt x="8561070" y="2030730"/>
                  </a:lnTo>
                </a:path>
              </a:pathLst>
            </a:custGeom>
            <a:ln w="38097">
              <a:solidFill>
                <a:srgbClr val="009C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750" y="2082800"/>
              <a:ext cx="2913380" cy="825500"/>
            </a:xfrm>
            <a:custGeom>
              <a:avLst/>
              <a:gdLst/>
              <a:ahLst/>
              <a:cxnLst/>
              <a:rect l="l" t="t" r="r" b="b"/>
              <a:pathLst>
                <a:path w="2913379" h="825500">
                  <a:moveTo>
                    <a:pt x="0" y="0"/>
                  </a:moveTo>
                  <a:lnTo>
                    <a:pt x="2913379" y="0"/>
                  </a:lnTo>
                  <a:lnTo>
                    <a:pt x="2913379" y="825500"/>
                  </a:lnTo>
                  <a:lnTo>
                    <a:pt x="0" y="825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" y="1197609"/>
            <a:ext cx="8308975" cy="131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units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rate constant </a:t>
            </a:r>
            <a:r>
              <a:rPr sz="2400" spc="15" dirty="0">
                <a:latin typeface="Arial"/>
                <a:cs typeface="Arial"/>
              </a:rPr>
              <a:t>(</a:t>
            </a:r>
            <a:r>
              <a:rPr sz="2400" i="1" spc="15" dirty="0">
                <a:latin typeface="Arial"/>
                <a:cs typeface="Arial"/>
              </a:rPr>
              <a:t>k</a:t>
            </a:r>
            <a:r>
              <a:rPr sz="2400" spc="15" dirty="0">
                <a:latin typeface="Arial"/>
                <a:cs typeface="Arial"/>
              </a:rPr>
              <a:t>) </a:t>
            </a:r>
            <a:r>
              <a:rPr sz="2400" spc="-5" dirty="0">
                <a:latin typeface="Arial"/>
                <a:cs typeface="Arial"/>
              </a:rPr>
              <a:t>vary </a:t>
            </a:r>
            <a:r>
              <a:rPr sz="2400" spc="-10" dirty="0">
                <a:latin typeface="Arial"/>
                <a:cs typeface="Arial"/>
              </a:rPr>
              <a:t>depending </a:t>
            </a:r>
            <a:r>
              <a:rPr sz="2400" spc="-5" dirty="0">
                <a:latin typeface="Arial"/>
                <a:cs typeface="Arial"/>
              </a:rPr>
              <a:t>on the order  of the reaction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575945">
              <a:lnSpc>
                <a:spcPct val="100000"/>
              </a:lnSpc>
              <a:spcBef>
                <a:spcPts val="1480"/>
              </a:spcBef>
            </a:pPr>
            <a:r>
              <a:rPr sz="2400" spc="-5" dirty="0">
                <a:latin typeface="Arial"/>
                <a:cs typeface="Arial"/>
              </a:rPr>
              <a:t>First order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1219" y="2482850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3350" y="2578100"/>
            <a:ext cx="1424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rate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[A]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000" y="3253740"/>
            <a:ext cx="2476500" cy="77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rate </a:t>
            </a:r>
            <a:r>
              <a:rPr sz="2400" spc="5" dirty="0">
                <a:latin typeface="Arial"/>
                <a:cs typeface="Arial"/>
              </a:rPr>
              <a:t>(mol 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100" spc="284" baseline="2777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100" baseline="27777" dirty="0">
                <a:latin typeface="Arial"/>
                <a:cs typeface="Arial"/>
              </a:rPr>
              <a:t>-1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690880" algn="l"/>
              </a:tabLst>
            </a:pPr>
            <a:r>
              <a:rPr sz="2400" spc="-5" dirty="0">
                <a:latin typeface="Arial"/>
                <a:cs typeface="Arial"/>
              </a:rPr>
              <a:t>[A]	</a:t>
            </a:r>
            <a:r>
              <a:rPr sz="2400" spc="5" dirty="0">
                <a:latin typeface="Arial"/>
                <a:cs typeface="Arial"/>
              </a:rPr>
              <a:t>(mol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400" spc="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3750" y="3256279"/>
            <a:ext cx="2414270" cy="850900"/>
          </a:xfrm>
          <a:custGeom>
            <a:avLst/>
            <a:gdLst/>
            <a:ahLst/>
            <a:cxnLst/>
            <a:rect l="l" t="t" r="r" b="b"/>
            <a:pathLst>
              <a:path w="2414270" h="850900">
                <a:moveTo>
                  <a:pt x="140969" y="0"/>
                </a:moveTo>
                <a:lnTo>
                  <a:pt x="99486" y="7833"/>
                </a:lnTo>
                <a:lnTo>
                  <a:pt x="61173" y="29138"/>
                </a:lnTo>
                <a:lnTo>
                  <a:pt x="29504" y="60624"/>
                </a:lnTo>
                <a:lnTo>
                  <a:pt x="7955" y="98999"/>
                </a:lnTo>
                <a:lnTo>
                  <a:pt x="0" y="140970"/>
                </a:lnTo>
                <a:lnTo>
                  <a:pt x="0" y="708660"/>
                </a:lnTo>
                <a:lnTo>
                  <a:pt x="7955" y="750763"/>
                </a:lnTo>
                <a:lnTo>
                  <a:pt x="29504" y="789452"/>
                </a:lnTo>
                <a:lnTo>
                  <a:pt x="61173" y="821314"/>
                </a:lnTo>
                <a:lnTo>
                  <a:pt x="99486" y="842934"/>
                </a:lnTo>
                <a:lnTo>
                  <a:pt x="140969" y="850900"/>
                </a:lnTo>
                <a:lnTo>
                  <a:pt x="2272030" y="850900"/>
                </a:lnTo>
                <a:lnTo>
                  <a:pt x="2314133" y="842934"/>
                </a:lnTo>
                <a:lnTo>
                  <a:pt x="2352822" y="821314"/>
                </a:lnTo>
                <a:lnTo>
                  <a:pt x="2384684" y="789452"/>
                </a:lnTo>
                <a:lnTo>
                  <a:pt x="2406304" y="750763"/>
                </a:lnTo>
                <a:lnTo>
                  <a:pt x="2414270" y="708660"/>
                </a:lnTo>
                <a:lnTo>
                  <a:pt x="2414270" y="140970"/>
                </a:lnTo>
                <a:lnTo>
                  <a:pt x="2406304" y="98999"/>
                </a:lnTo>
                <a:lnTo>
                  <a:pt x="2384684" y="60624"/>
                </a:lnTo>
                <a:lnTo>
                  <a:pt x="2352822" y="29138"/>
                </a:lnTo>
                <a:lnTo>
                  <a:pt x="2314133" y="7833"/>
                </a:lnTo>
                <a:lnTo>
                  <a:pt x="2272030" y="0"/>
                </a:lnTo>
                <a:lnTo>
                  <a:pt x="140969" y="0"/>
                </a:lnTo>
                <a:close/>
              </a:path>
              <a:path w="2414270" h="850900">
                <a:moveTo>
                  <a:pt x="0" y="0"/>
                </a:moveTo>
                <a:lnTo>
                  <a:pt x="0" y="0"/>
                </a:lnTo>
              </a:path>
              <a:path w="2414270" h="850900">
                <a:moveTo>
                  <a:pt x="2414270" y="850900"/>
                </a:moveTo>
                <a:lnTo>
                  <a:pt x="2414270" y="850900"/>
                </a:lnTo>
              </a:path>
            </a:pathLst>
          </a:custGeom>
          <a:ln w="25518">
            <a:solidFill>
              <a:srgbClr val="074F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63340" y="2825750"/>
            <a:ext cx="163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mol 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100" spc="292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100" spc="-7" baseline="27777" dirty="0">
                <a:latin typeface="Arial"/>
                <a:cs typeface="Arial"/>
              </a:rPr>
              <a:t>-1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77229" y="2810509"/>
            <a:ext cx="2400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40385" algn="l"/>
                <a:tab pos="863600" algn="l"/>
                <a:tab pos="1184275" algn="l"/>
              </a:tabLst>
            </a:pPr>
            <a:r>
              <a:rPr sz="2400" dirty="0">
                <a:latin typeface="Arial"/>
                <a:cs typeface="Arial"/>
              </a:rPr>
              <a:t>=	</a:t>
            </a:r>
            <a:r>
              <a:rPr sz="2400" i="1" dirty="0">
                <a:latin typeface="Arial"/>
                <a:cs typeface="Arial"/>
              </a:rPr>
              <a:t>k	</a:t>
            </a:r>
            <a:r>
              <a:rPr sz="2400" dirty="0">
                <a:latin typeface="Arial"/>
                <a:cs typeface="Arial"/>
              </a:rPr>
              <a:t>x	</a:t>
            </a:r>
            <a:r>
              <a:rPr sz="2400" spc="5" dirty="0">
                <a:latin typeface="Arial"/>
                <a:cs typeface="Arial"/>
              </a:rPr>
              <a:t>mol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4770" y="3393440"/>
            <a:ext cx="386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-16203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-1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2950" y="3484879"/>
            <a:ext cx="782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6585" algn="l"/>
              </a:tabLst>
            </a:pPr>
            <a:r>
              <a:rPr sz="2400" dirty="0">
                <a:latin typeface="Arial"/>
                <a:cs typeface="Arial"/>
              </a:rPr>
              <a:t>=	</a:t>
            </a:r>
            <a:r>
              <a:rPr sz="2400" i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21761" y="2757171"/>
            <a:ext cx="4066540" cy="1360170"/>
            <a:chOff x="3921761" y="2757171"/>
            <a:chExt cx="4066540" cy="1360170"/>
          </a:xfrm>
        </p:grpSpPr>
        <p:sp>
          <p:nvSpPr>
            <p:cNvPr id="19" name="object 19"/>
            <p:cNvSpPr/>
            <p:nvPr/>
          </p:nvSpPr>
          <p:spPr>
            <a:xfrm>
              <a:off x="3940810" y="2776219"/>
              <a:ext cx="4028440" cy="537210"/>
            </a:xfrm>
            <a:custGeom>
              <a:avLst/>
              <a:gdLst/>
              <a:ahLst/>
              <a:cxnLst/>
              <a:rect l="l" t="t" r="r" b="b"/>
              <a:pathLst>
                <a:path w="4028440" h="537210">
                  <a:moveTo>
                    <a:pt x="0" y="537209"/>
                  </a:moveTo>
                  <a:lnTo>
                    <a:pt x="971550" y="0"/>
                  </a:lnTo>
                </a:path>
                <a:path w="4028440" h="537210">
                  <a:moveTo>
                    <a:pt x="3056890" y="537209"/>
                  </a:moveTo>
                  <a:lnTo>
                    <a:pt x="4028440" y="0"/>
                  </a:lnTo>
                </a:path>
              </a:pathLst>
            </a:custGeom>
            <a:ln w="3809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36540" y="3834129"/>
              <a:ext cx="1151889" cy="2832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66139" y="4451350"/>
            <a:ext cx="30206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Second order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94460" y="5050790"/>
            <a:ext cx="1797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rate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[A][B]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8669" y="5641340"/>
            <a:ext cx="2636520" cy="852169"/>
          </a:xfrm>
          <a:custGeom>
            <a:avLst/>
            <a:gdLst/>
            <a:ahLst/>
            <a:cxnLst/>
            <a:rect l="l" t="t" r="r" b="b"/>
            <a:pathLst>
              <a:path w="2636520" h="852170">
                <a:moveTo>
                  <a:pt x="142239" y="0"/>
                </a:moveTo>
                <a:lnTo>
                  <a:pt x="100136" y="7965"/>
                </a:lnTo>
                <a:lnTo>
                  <a:pt x="61447" y="29585"/>
                </a:lnTo>
                <a:lnTo>
                  <a:pt x="29585" y="61447"/>
                </a:lnTo>
                <a:lnTo>
                  <a:pt x="7965" y="100136"/>
                </a:lnTo>
                <a:lnTo>
                  <a:pt x="0" y="142240"/>
                </a:lnTo>
                <a:lnTo>
                  <a:pt x="0" y="709930"/>
                </a:lnTo>
                <a:lnTo>
                  <a:pt x="7965" y="752033"/>
                </a:lnTo>
                <a:lnTo>
                  <a:pt x="29585" y="790722"/>
                </a:lnTo>
                <a:lnTo>
                  <a:pt x="61447" y="822584"/>
                </a:lnTo>
                <a:lnTo>
                  <a:pt x="100136" y="844204"/>
                </a:lnTo>
                <a:lnTo>
                  <a:pt x="142239" y="852170"/>
                </a:lnTo>
                <a:lnTo>
                  <a:pt x="2494280" y="852170"/>
                </a:lnTo>
                <a:lnTo>
                  <a:pt x="2535895" y="844204"/>
                </a:lnTo>
                <a:lnTo>
                  <a:pt x="2574523" y="822584"/>
                </a:lnTo>
                <a:lnTo>
                  <a:pt x="2606568" y="790722"/>
                </a:lnTo>
                <a:lnTo>
                  <a:pt x="2628432" y="752033"/>
                </a:lnTo>
                <a:lnTo>
                  <a:pt x="2636520" y="709930"/>
                </a:lnTo>
                <a:lnTo>
                  <a:pt x="2636520" y="142240"/>
                </a:lnTo>
                <a:lnTo>
                  <a:pt x="2628432" y="100136"/>
                </a:lnTo>
                <a:lnTo>
                  <a:pt x="2606568" y="61447"/>
                </a:lnTo>
                <a:lnTo>
                  <a:pt x="2574523" y="29585"/>
                </a:lnTo>
                <a:lnTo>
                  <a:pt x="2535895" y="7965"/>
                </a:lnTo>
                <a:lnTo>
                  <a:pt x="2494280" y="0"/>
                </a:lnTo>
                <a:lnTo>
                  <a:pt x="142239" y="0"/>
                </a:lnTo>
                <a:close/>
              </a:path>
              <a:path w="2636520" h="852170">
                <a:moveTo>
                  <a:pt x="0" y="0"/>
                </a:moveTo>
                <a:lnTo>
                  <a:pt x="0" y="0"/>
                </a:lnTo>
              </a:path>
              <a:path w="2636520" h="852170">
                <a:moveTo>
                  <a:pt x="2636520" y="852170"/>
                </a:moveTo>
                <a:lnTo>
                  <a:pt x="2636520" y="852170"/>
                </a:lnTo>
              </a:path>
            </a:pathLst>
          </a:custGeom>
          <a:ln w="25518">
            <a:solidFill>
              <a:srgbClr val="074F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74700" y="5675629"/>
            <a:ext cx="2658110" cy="74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835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rate </a:t>
            </a:r>
            <a:r>
              <a:rPr sz="2400" spc="5" dirty="0">
                <a:latin typeface="Arial"/>
                <a:cs typeface="Arial"/>
              </a:rPr>
              <a:t>(mol 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100" spc="322" baseline="2777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100" baseline="27777" dirty="0">
                <a:latin typeface="Arial"/>
                <a:cs typeface="Arial"/>
              </a:rPr>
              <a:t>-1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46990">
              <a:lnSpc>
                <a:spcPts val="2835"/>
              </a:lnSpc>
            </a:pPr>
            <a:r>
              <a:rPr sz="2400" spc="-5" dirty="0">
                <a:latin typeface="Arial"/>
                <a:cs typeface="Arial"/>
              </a:rPr>
              <a:t>[A]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[B] </a:t>
            </a:r>
            <a:r>
              <a:rPr sz="2400" spc="5" dirty="0">
                <a:latin typeface="Arial"/>
                <a:cs typeface="Arial"/>
              </a:rPr>
              <a:t>(mol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400" spc="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88079" y="5213350"/>
            <a:ext cx="163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mol dm</a:t>
            </a:r>
            <a:r>
              <a:rPr sz="2100" baseline="27777" dirty="0">
                <a:latin typeface="Arial"/>
                <a:cs typeface="Arial"/>
              </a:rPr>
              <a:t>-3</a:t>
            </a:r>
            <a:r>
              <a:rPr sz="2100" spc="345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100" spc="-7" baseline="27777" dirty="0">
                <a:latin typeface="Arial"/>
                <a:cs typeface="Arial"/>
              </a:rPr>
              <a:t>-1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78450" y="5191759"/>
            <a:ext cx="36785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70230" algn="l"/>
                <a:tab pos="892175" algn="l"/>
                <a:tab pos="2475230" algn="l"/>
              </a:tabLst>
            </a:pPr>
            <a:r>
              <a:rPr sz="2400" dirty="0">
                <a:latin typeface="Arial"/>
                <a:cs typeface="Arial"/>
              </a:rPr>
              <a:t>=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k	</a:t>
            </a:r>
            <a:r>
              <a:rPr sz="2400" dirty="0">
                <a:latin typeface="Arial"/>
                <a:cs typeface="Arial"/>
              </a:rPr>
              <a:t>x	</a:t>
            </a:r>
            <a:r>
              <a:rPr sz="2400" spc="5" dirty="0">
                <a:latin typeface="Arial"/>
                <a:cs typeface="Arial"/>
              </a:rPr>
              <a:t>mol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100" spc="569" baseline="2777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	</a:t>
            </a:r>
            <a:r>
              <a:rPr sz="2400" spc="5" dirty="0">
                <a:latin typeface="Arial"/>
                <a:cs typeface="Arial"/>
              </a:rPr>
              <a:t>mol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51909" y="5121909"/>
            <a:ext cx="3416300" cy="558800"/>
          </a:xfrm>
          <a:custGeom>
            <a:avLst/>
            <a:gdLst/>
            <a:ahLst/>
            <a:cxnLst/>
            <a:rect l="l" t="t" r="r" b="b"/>
            <a:pathLst>
              <a:path w="3416300" h="558800">
                <a:moveTo>
                  <a:pt x="0" y="558799"/>
                </a:moveTo>
                <a:lnTo>
                  <a:pt x="969010" y="21589"/>
                </a:lnTo>
              </a:path>
              <a:path w="3416300" h="558800">
                <a:moveTo>
                  <a:pt x="2444750" y="535939"/>
                </a:moveTo>
                <a:lnTo>
                  <a:pt x="341629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51679" y="5949950"/>
            <a:ext cx="2860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2063114" algn="l"/>
                <a:tab pos="2668905" algn="l"/>
              </a:tabLst>
            </a:pPr>
            <a:r>
              <a:rPr sz="2400" dirty="0">
                <a:latin typeface="Arial"/>
                <a:cs typeface="Arial"/>
              </a:rPr>
              <a:t>mol</a:t>
            </a:r>
            <a:r>
              <a:rPr sz="2100" baseline="27777" dirty="0">
                <a:latin typeface="Arial"/>
                <a:cs typeface="Arial"/>
              </a:rPr>
              <a:t>-1</a:t>
            </a:r>
            <a:r>
              <a:rPr sz="2100" spc="442" baseline="2777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dm</a:t>
            </a:r>
            <a:r>
              <a:rPr sz="2100" baseline="27777" dirty="0">
                <a:latin typeface="Arial"/>
                <a:cs typeface="Arial"/>
              </a:rPr>
              <a:t>3</a:t>
            </a:r>
            <a:r>
              <a:rPr sz="2100" spc="442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100" spc="-7" baseline="27777" dirty="0">
                <a:latin typeface="Arial"/>
                <a:cs typeface="Arial"/>
              </a:rPr>
              <a:t>-1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i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75479" y="6308090"/>
            <a:ext cx="2882900" cy="283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6" name="object 6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21" name="object 21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66419" y="1467802"/>
            <a:ext cx="5360035" cy="114363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90"/>
              </a:spcBef>
            </a:pPr>
            <a:r>
              <a:rPr sz="2400" spc="-5" dirty="0">
                <a:latin typeface="Arial"/>
                <a:cs typeface="Arial"/>
              </a:rPr>
              <a:t>What </a:t>
            </a:r>
            <a:r>
              <a:rPr sz="2400" spc="-10" dirty="0">
                <a:latin typeface="Arial"/>
                <a:cs typeface="Arial"/>
              </a:rPr>
              <a:t>about </a:t>
            </a:r>
            <a:r>
              <a:rPr sz="2400" spc="-5" dirty="0">
                <a:latin typeface="Arial"/>
                <a:cs typeface="Arial"/>
              </a:rPr>
              <a:t>this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reaction?</a:t>
            </a:r>
            <a:endParaRPr sz="2400">
              <a:latin typeface="Arial"/>
              <a:cs typeface="Arial"/>
            </a:endParaRPr>
          </a:p>
          <a:p>
            <a:pPr marL="2825750">
              <a:lnSpc>
                <a:spcPct val="100000"/>
              </a:lnSpc>
              <a:spcBef>
                <a:spcPts val="1190"/>
              </a:spcBef>
            </a:pPr>
            <a:r>
              <a:rPr sz="3200" dirty="0">
                <a:latin typeface="Arial"/>
                <a:cs typeface="Arial"/>
              </a:rPr>
              <a:t>rate =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k</a:t>
            </a:r>
            <a:r>
              <a:rPr sz="3200" spc="-5" dirty="0">
                <a:latin typeface="Arial"/>
                <a:cs typeface="Arial"/>
              </a:rPr>
              <a:t>[A][B]</a:t>
            </a:r>
            <a:r>
              <a:rPr sz="2775" spc="-7" baseline="28528" dirty="0">
                <a:latin typeface="Arial"/>
                <a:cs typeface="Arial"/>
              </a:rPr>
              <a:t>2</a:t>
            </a:r>
            <a:endParaRPr sz="2775" baseline="28528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5780" y="1342389"/>
            <a:ext cx="8148320" cy="1634489"/>
          </a:xfrm>
          <a:custGeom>
            <a:avLst/>
            <a:gdLst/>
            <a:ahLst/>
            <a:cxnLst/>
            <a:rect l="l" t="t" r="r" b="b"/>
            <a:pathLst>
              <a:path w="8148320" h="1634489">
                <a:moveTo>
                  <a:pt x="271780" y="0"/>
                </a:moveTo>
                <a:lnTo>
                  <a:pt x="226669" y="4848"/>
                </a:lnTo>
                <a:lnTo>
                  <a:pt x="182677" y="18654"/>
                </a:lnTo>
                <a:lnTo>
                  <a:pt x="140922" y="40310"/>
                </a:lnTo>
                <a:lnTo>
                  <a:pt x="102523" y="68708"/>
                </a:lnTo>
                <a:lnTo>
                  <a:pt x="68597" y="102741"/>
                </a:lnTo>
                <a:lnTo>
                  <a:pt x="40263" y="141299"/>
                </a:lnTo>
                <a:lnTo>
                  <a:pt x="18640" y="183275"/>
                </a:lnTo>
                <a:lnTo>
                  <a:pt x="4846" y="227561"/>
                </a:lnTo>
                <a:lnTo>
                  <a:pt x="0" y="273050"/>
                </a:lnTo>
                <a:lnTo>
                  <a:pt x="0" y="1361439"/>
                </a:lnTo>
                <a:lnTo>
                  <a:pt x="4846" y="1406593"/>
                </a:lnTo>
                <a:lnTo>
                  <a:pt x="18640" y="1450702"/>
                </a:lnTo>
                <a:lnTo>
                  <a:pt x="40263" y="1492626"/>
                </a:lnTo>
                <a:lnTo>
                  <a:pt x="68597" y="1531226"/>
                </a:lnTo>
                <a:lnTo>
                  <a:pt x="102523" y="1565362"/>
                </a:lnTo>
                <a:lnTo>
                  <a:pt x="140922" y="1593897"/>
                </a:lnTo>
                <a:lnTo>
                  <a:pt x="182677" y="1615689"/>
                </a:lnTo>
                <a:lnTo>
                  <a:pt x="226669" y="1629599"/>
                </a:lnTo>
                <a:lnTo>
                  <a:pt x="271780" y="1634489"/>
                </a:lnTo>
                <a:lnTo>
                  <a:pt x="7875270" y="1634489"/>
                </a:lnTo>
                <a:lnTo>
                  <a:pt x="7920758" y="1629599"/>
                </a:lnTo>
                <a:lnTo>
                  <a:pt x="7965044" y="1615689"/>
                </a:lnTo>
                <a:lnTo>
                  <a:pt x="8007020" y="1593897"/>
                </a:lnTo>
                <a:lnTo>
                  <a:pt x="8045578" y="1565362"/>
                </a:lnTo>
                <a:lnTo>
                  <a:pt x="8079611" y="1531226"/>
                </a:lnTo>
                <a:lnTo>
                  <a:pt x="8108009" y="1492626"/>
                </a:lnTo>
                <a:lnTo>
                  <a:pt x="8129665" y="1450702"/>
                </a:lnTo>
                <a:lnTo>
                  <a:pt x="8143471" y="1406593"/>
                </a:lnTo>
                <a:lnTo>
                  <a:pt x="8148320" y="1361439"/>
                </a:lnTo>
                <a:lnTo>
                  <a:pt x="8148320" y="273050"/>
                </a:lnTo>
                <a:lnTo>
                  <a:pt x="8143471" y="227561"/>
                </a:lnTo>
                <a:lnTo>
                  <a:pt x="8129665" y="183275"/>
                </a:lnTo>
                <a:lnTo>
                  <a:pt x="8108009" y="141299"/>
                </a:lnTo>
                <a:lnTo>
                  <a:pt x="8079611" y="102741"/>
                </a:lnTo>
                <a:lnTo>
                  <a:pt x="8045578" y="68708"/>
                </a:lnTo>
                <a:lnTo>
                  <a:pt x="8007020" y="40310"/>
                </a:lnTo>
                <a:lnTo>
                  <a:pt x="7965044" y="18654"/>
                </a:lnTo>
                <a:lnTo>
                  <a:pt x="7920758" y="4848"/>
                </a:lnTo>
                <a:lnTo>
                  <a:pt x="7875270" y="0"/>
                </a:lnTo>
                <a:lnTo>
                  <a:pt x="271780" y="0"/>
                </a:lnTo>
                <a:close/>
              </a:path>
              <a:path w="8148320" h="1634489">
                <a:moveTo>
                  <a:pt x="0" y="0"/>
                </a:moveTo>
                <a:lnTo>
                  <a:pt x="0" y="0"/>
                </a:lnTo>
              </a:path>
              <a:path w="8148320" h="1634489">
                <a:moveTo>
                  <a:pt x="8148320" y="1634489"/>
                </a:moveTo>
                <a:lnTo>
                  <a:pt x="8148320" y="1634489"/>
                </a:lnTo>
              </a:path>
            </a:pathLst>
          </a:custGeom>
          <a:ln w="38097">
            <a:solidFill>
              <a:srgbClr val="009C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859789" y="1111250"/>
            <a:ext cx="1790700" cy="459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3250" y="3216909"/>
            <a:ext cx="2451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rate </a:t>
            </a:r>
            <a:r>
              <a:rPr sz="2400" dirty="0">
                <a:latin typeface="Arial"/>
                <a:cs typeface="Arial"/>
              </a:rPr>
              <a:t>(mol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100" spc="359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100" spc="-7" baseline="27777" dirty="0">
                <a:latin typeface="Arial"/>
                <a:cs typeface="Arial"/>
              </a:rPr>
              <a:t>-1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5780" y="3182620"/>
            <a:ext cx="2513330" cy="1225550"/>
          </a:xfrm>
          <a:custGeom>
            <a:avLst/>
            <a:gdLst/>
            <a:ahLst/>
            <a:cxnLst/>
            <a:rect l="l" t="t" r="r" b="b"/>
            <a:pathLst>
              <a:path w="2513330" h="1225550">
                <a:moveTo>
                  <a:pt x="204470" y="0"/>
                </a:moveTo>
                <a:lnTo>
                  <a:pt x="160753" y="5927"/>
                </a:lnTo>
                <a:lnTo>
                  <a:pt x="118946" y="22541"/>
                </a:lnTo>
                <a:lnTo>
                  <a:pt x="80806" y="48085"/>
                </a:lnTo>
                <a:lnTo>
                  <a:pt x="48085" y="80806"/>
                </a:lnTo>
                <a:lnTo>
                  <a:pt x="22541" y="118946"/>
                </a:lnTo>
                <a:lnTo>
                  <a:pt x="5927" y="160753"/>
                </a:lnTo>
                <a:lnTo>
                  <a:pt x="0" y="204469"/>
                </a:lnTo>
                <a:lnTo>
                  <a:pt x="0" y="1021079"/>
                </a:lnTo>
                <a:lnTo>
                  <a:pt x="5927" y="1064796"/>
                </a:lnTo>
                <a:lnTo>
                  <a:pt x="22541" y="1106603"/>
                </a:lnTo>
                <a:lnTo>
                  <a:pt x="48085" y="1144743"/>
                </a:lnTo>
                <a:lnTo>
                  <a:pt x="80806" y="1177464"/>
                </a:lnTo>
                <a:lnTo>
                  <a:pt x="118946" y="1203008"/>
                </a:lnTo>
                <a:lnTo>
                  <a:pt x="160753" y="1219622"/>
                </a:lnTo>
                <a:lnTo>
                  <a:pt x="204470" y="1225549"/>
                </a:lnTo>
                <a:lnTo>
                  <a:pt x="2308860" y="1225549"/>
                </a:lnTo>
                <a:lnTo>
                  <a:pt x="2352176" y="1219622"/>
                </a:lnTo>
                <a:lnTo>
                  <a:pt x="2393827" y="1203008"/>
                </a:lnTo>
                <a:lnTo>
                  <a:pt x="2431990" y="1177464"/>
                </a:lnTo>
                <a:lnTo>
                  <a:pt x="2464844" y="1144743"/>
                </a:lnTo>
                <a:lnTo>
                  <a:pt x="2490566" y="1106603"/>
                </a:lnTo>
                <a:lnTo>
                  <a:pt x="2507335" y="1064796"/>
                </a:lnTo>
                <a:lnTo>
                  <a:pt x="2513330" y="1021079"/>
                </a:lnTo>
                <a:lnTo>
                  <a:pt x="2513330" y="204469"/>
                </a:lnTo>
                <a:lnTo>
                  <a:pt x="2507335" y="160753"/>
                </a:lnTo>
                <a:lnTo>
                  <a:pt x="2490566" y="118946"/>
                </a:lnTo>
                <a:lnTo>
                  <a:pt x="2464844" y="80806"/>
                </a:lnTo>
                <a:lnTo>
                  <a:pt x="2431990" y="48085"/>
                </a:lnTo>
                <a:lnTo>
                  <a:pt x="2393827" y="22541"/>
                </a:lnTo>
                <a:lnTo>
                  <a:pt x="2352176" y="5927"/>
                </a:lnTo>
                <a:lnTo>
                  <a:pt x="2308860" y="0"/>
                </a:lnTo>
                <a:lnTo>
                  <a:pt x="204470" y="0"/>
                </a:lnTo>
                <a:close/>
              </a:path>
              <a:path w="2513330" h="1225550">
                <a:moveTo>
                  <a:pt x="0" y="0"/>
                </a:moveTo>
                <a:lnTo>
                  <a:pt x="0" y="0"/>
                </a:lnTo>
              </a:path>
              <a:path w="2513330" h="1225550">
                <a:moveTo>
                  <a:pt x="2513330" y="1225549"/>
                </a:moveTo>
                <a:lnTo>
                  <a:pt x="2513330" y="1225549"/>
                </a:lnTo>
              </a:path>
            </a:pathLst>
          </a:custGeom>
          <a:ln w="25518">
            <a:solidFill>
              <a:srgbClr val="074F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7219" y="3575049"/>
            <a:ext cx="2214245" cy="8051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65480" indent="-628015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665480" algn="l"/>
                <a:tab pos="666115" algn="l"/>
              </a:tabLst>
            </a:pPr>
            <a:r>
              <a:rPr sz="2400" dirty="0">
                <a:latin typeface="Arial"/>
                <a:cs typeface="Arial"/>
              </a:rPr>
              <a:t>(mol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400" spc="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693420" indent="-628650">
              <a:lnSpc>
                <a:spcPct val="100000"/>
              </a:lnSpc>
              <a:spcBef>
                <a:spcPts val="190"/>
              </a:spcBef>
              <a:buAutoNum type="alphaUcPeriod"/>
              <a:tabLst>
                <a:tab pos="693420" algn="l"/>
                <a:tab pos="694055" algn="l"/>
              </a:tabLst>
            </a:pPr>
            <a:r>
              <a:rPr sz="2400" dirty="0">
                <a:latin typeface="Arial"/>
                <a:cs typeface="Arial"/>
              </a:rPr>
              <a:t>(mol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400" spc="5" dirty="0">
                <a:latin typeface="Arial"/>
                <a:cs typeface="Arial"/>
              </a:rPr>
              <a:t>)</a:t>
            </a:r>
            <a:r>
              <a:rPr sz="2100" spc="7" baseline="27777" dirty="0">
                <a:latin typeface="Arial"/>
                <a:cs typeface="Arial"/>
              </a:rPr>
              <a:t>2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2169" y="5029200"/>
            <a:ext cx="1635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mol </a:t>
            </a:r>
            <a:r>
              <a:rPr sz="2400" dirty="0">
                <a:latin typeface="Arial"/>
                <a:cs typeface="Arial"/>
              </a:rPr>
              <a:t>dm</a:t>
            </a:r>
            <a:r>
              <a:rPr sz="2100" baseline="27777" dirty="0">
                <a:latin typeface="Arial"/>
                <a:cs typeface="Arial"/>
              </a:rPr>
              <a:t>-3</a:t>
            </a:r>
            <a:r>
              <a:rPr sz="2100" spc="315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100" spc="-7" baseline="27777" dirty="0">
                <a:latin typeface="Arial"/>
                <a:cs typeface="Arial"/>
              </a:rPr>
              <a:t>-1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33370" y="5029200"/>
            <a:ext cx="5536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11175" algn="l"/>
                <a:tab pos="833119" algn="l"/>
                <a:tab pos="1153795" algn="l"/>
                <a:tab pos="2738120" algn="l"/>
                <a:tab pos="4321810" algn="l"/>
              </a:tabLst>
            </a:pPr>
            <a:r>
              <a:rPr sz="2400" dirty="0">
                <a:latin typeface="Arial"/>
                <a:cs typeface="Arial"/>
              </a:rPr>
              <a:t>=	</a:t>
            </a:r>
            <a:r>
              <a:rPr sz="2400" i="1" dirty="0">
                <a:latin typeface="Arial"/>
                <a:cs typeface="Arial"/>
              </a:rPr>
              <a:t>k	</a:t>
            </a:r>
            <a:r>
              <a:rPr sz="2400" dirty="0">
                <a:latin typeface="Arial"/>
                <a:cs typeface="Arial"/>
              </a:rPr>
              <a:t>x	</a:t>
            </a:r>
            <a:r>
              <a:rPr sz="2400" spc="5" dirty="0">
                <a:latin typeface="Arial"/>
                <a:cs typeface="Arial"/>
              </a:rPr>
              <a:t>mol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100" spc="592" baseline="2777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	</a:t>
            </a:r>
            <a:r>
              <a:rPr sz="2400" spc="5" dirty="0">
                <a:latin typeface="Arial"/>
                <a:cs typeface="Arial"/>
              </a:rPr>
              <a:t>mol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dm</a:t>
            </a:r>
            <a:r>
              <a:rPr sz="2100" spc="7" baseline="27777" dirty="0">
                <a:latin typeface="Arial"/>
                <a:cs typeface="Arial"/>
              </a:rPr>
              <a:t>-3</a:t>
            </a:r>
            <a:r>
              <a:rPr sz="2100" spc="585" baseline="2777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x	</a:t>
            </a:r>
            <a:r>
              <a:rPr sz="2400" spc="5" dirty="0">
                <a:latin typeface="Arial"/>
                <a:cs typeface="Arial"/>
              </a:rPr>
              <a:t>mol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dm</a:t>
            </a:r>
            <a:r>
              <a:rPr sz="2100" baseline="27777" dirty="0">
                <a:latin typeface="Arial"/>
                <a:cs typeface="Arial"/>
              </a:rPr>
              <a:t>-3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9650" y="4959350"/>
            <a:ext cx="971550" cy="535940"/>
          </a:xfrm>
          <a:custGeom>
            <a:avLst/>
            <a:gdLst/>
            <a:ahLst/>
            <a:cxnLst/>
            <a:rect l="l" t="t" r="r" b="b"/>
            <a:pathLst>
              <a:path w="971550" h="535939">
                <a:moveTo>
                  <a:pt x="0" y="535940"/>
                </a:moveTo>
                <a:lnTo>
                  <a:pt x="97155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18279" y="4959350"/>
            <a:ext cx="971550" cy="535940"/>
          </a:xfrm>
          <a:custGeom>
            <a:avLst/>
            <a:gdLst/>
            <a:ahLst/>
            <a:cxnLst/>
            <a:rect l="l" t="t" r="r" b="b"/>
            <a:pathLst>
              <a:path w="971550" h="535939">
                <a:moveTo>
                  <a:pt x="0" y="535940"/>
                </a:moveTo>
                <a:lnTo>
                  <a:pt x="97155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341879" y="5801359"/>
            <a:ext cx="277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28955" algn="l"/>
                <a:tab pos="1048385" algn="l"/>
              </a:tabLst>
            </a:pPr>
            <a:r>
              <a:rPr sz="2400" i="1" dirty="0">
                <a:latin typeface="Arial"/>
                <a:cs typeface="Arial"/>
              </a:rPr>
              <a:t>k	</a:t>
            </a:r>
            <a:r>
              <a:rPr sz="2400" dirty="0">
                <a:latin typeface="Arial"/>
                <a:cs typeface="Arial"/>
              </a:rPr>
              <a:t>=	</a:t>
            </a:r>
            <a:r>
              <a:rPr sz="2400" spc="5" dirty="0">
                <a:latin typeface="Arial"/>
                <a:cs typeface="Arial"/>
              </a:rPr>
              <a:t>mol</a:t>
            </a:r>
            <a:r>
              <a:rPr sz="2100" spc="7" baseline="27777" dirty="0">
                <a:latin typeface="Arial"/>
                <a:cs typeface="Arial"/>
              </a:rPr>
              <a:t>-2 </a:t>
            </a:r>
            <a:r>
              <a:rPr sz="2400" dirty="0">
                <a:latin typeface="Arial"/>
                <a:cs typeface="Arial"/>
              </a:rPr>
              <a:t>dm</a:t>
            </a:r>
            <a:r>
              <a:rPr sz="2100" baseline="27777" dirty="0">
                <a:latin typeface="Arial"/>
                <a:cs typeface="Arial"/>
              </a:rPr>
              <a:t>6</a:t>
            </a:r>
            <a:r>
              <a:rPr sz="2100" spc="172" baseline="27777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100" spc="-7" baseline="27777" dirty="0">
                <a:latin typeface="Arial"/>
                <a:cs typeface="Arial"/>
              </a:rPr>
              <a:t>-1</a:t>
            </a:r>
            <a:endParaRPr sz="2100" baseline="27777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81350" y="6201409"/>
            <a:ext cx="1675129" cy="283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3822641" y="3178750"/>
            <a:ext cx="4864735" cy="1251585"/>
            <a:chOff x="3822641" y="3178750"/>
            <a:chExt cx="4864735" cy="1251585"/>
          </a:xfrm>
        </p:grpSpPr>
        <p:sp>
          <p:nvSpPr>
            <p:cNvPr id="37" name="object 37"/>
            <p:cNvSpPr/>
            <p:nvPr/>
          </p:nvSpPr>
          <p:spPr>
            <a:xfrm>
              <a:off x="3835400" y="3191509"/>
              <a:ext cx="4838700" cy="1225550"/>
            </a:xfrm>
            <a:custGeom>
              <a:avLst/>
              <a:gdLst/>
              <a:ahLst/>
              <a:cxnLst/>
              <a:rect l="l" t="t" r="r" b="b"/>
              <a:pathLst>
                <a:path w="4838700" h="1225550">
                  <a:moveTo>
                    <a:pt x="4838700" y="0"/>
                  </a:moveTo>
                  <a:lnTo>
                    <a:pt x="0" y="0"/>
                  </a:lnTo>
                  <a:lnTo>
                    <a:pt x="0" y="1225550"/>
                  </a:lnTo>
                  <a:lnTo>
                    <a:pt x="4838700" y="1225550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35400" y="3191509"/>
              <a:ext cx="4838700" cy="1225550"/>
            </a:xfrm>
            <a:custGeom>
              <a:avLst/>
              <a:gdLst/>
              <a:ahLst/>
              <a:cxnLst/>
              <a:rect l="l" t="t" r="r" b="b"/>
              <a:pathLst>
                <a:path w="4838700" h="1225550">
                  <a:moveTo>
                    <a:pt x="2419350" y="1225550"/>
                  </a:moveTo>
                  <a:lnTo>
                    <a:pt x="0" y="1225550"/>
                  </a:lnTo>
                  <a:lnTo>
                    <a:pt x="0" y="0"/>
                  </a:lnTo>
                  <a:lnTo>
                    <a:pt x="4838700" y="0"/>
                  </a:lnTo>
                  <a:lnTo>
                    <a:pt x="4838700" y="1225550"/>
                  </a:lnTo>
                  <a:lnTo>
                    <a:pt x="2419350" y="1225550"/>
                  </a:lnTo>
                  <a:close/>
                </a:path>
              </a:pathLst>
            </a:custGeom>
            <a:ln w="25518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822641" y="3178750"/>
            <a:ext cx="4864735" cy="125158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855980" marR="149225" indent="-702310">
              <a:lnSpc>
                <a:spcPct val="100000"/>
              </a:lnSpc>
            </a:pPr>
            <a:r>
              <a:rPr sz="2000" spc="80" dirty="0">
                <a:solidFill>
                  <a:srgbClr val="FFFFFF"/>
                </a:solidFill>
                <a:latin typeface="Times New Roman"/>
                <a:cs typeface="Times New Roman"/>
              </a:rPr>
              <a:t>Remember, </a:t>
            </a:r>
            <a:r>
              <a:rPr sz="2000" spc="1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units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i="1" dirty="0">
                <a:solidFill>
                  <a:srgbClr val="FFFFFF"/>
                </a:solidFill>
                <a:latin typeface="Go"/>
                <a:cs typeface="Go"/>
              </a:rPr>
              <a:t>k</a:t>
            </a:r>
            <a:r>
              <a:rPr sz="2000" i="1" spc="-395" dirty="0">
                <a:solidFill>
                  <a:srgbClr val="FFFFFF"/>
                </a:solidFill>
                <a:latin typeface="Go"/>
                <a:cs typeface="Go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Times New Roman"/>
                <a:cs typeface="Times New Roman"/>
              </a:rPr>
              <a:t>vary 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depending  </a:t>
            </a:r>
            <a:r>
              <a:rPr sz="2000" spc="12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imes New Roman"/>
                <a:cs typeface="Times New Roman"/>
              </a:rPr>
              <a:t>order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imes New Roman"/>
                <a:cs typeface="Times New Roman"/>
              </a:rPr>
              <a:t>reactants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50" y="59689"/>
            <a:ext cx="5815330" cy="104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870" y="1188719"/>
            <a:ext cx="8751570" cy="1910080"/>
          </a:xfrm>
          <a:custGeom>
            <a:avLst/>
            <a:gdLst/>
            <a:ahLst/>
            <a:cxnLst/>
            <a:rect l="l" t="t" r="r" b="b"/>
            <a:pathLst>
              <a:path w="8751570" h="1910080">
                <a:moveTo>
                  <a:pt x="317500" y="0"/>
                </a:moveTo>
                <a:lnTo>
                  <a:pt x="274323" y="3817"/>
                </a:lnTo>
                <a:lnTo>
                  <a:pt x="231863" y="14797"/>
                </a:lnTo>
                <a:lnTo>
                  <a:pt x="190833" y="32228"/>
                </a:lnTo>
                <a:lnTo>
                  <a:pt x="151951" y="55402"/>
                </a:lnTo>
                <a:lnTo>
                  <a:pt x="115931" y="83609"/>
                </a:lnTo>
                <a:lnTo>
                  <a:pt x="83489" y="116137"/>
                </a:lnTo>
                <a:lnTo>
                  <a:pt x="55341" y="152278"/>
                </a:lnTo>
                <a:lnTo>
                  <a:pt x="32203" y="191322"/>
                </a:lnTo>
                <a:lnTo>
                  <a:pt x="14789" y="232558"/>
                </a:lnTo>
                <a:lnTo>
                  <a:pt x="3816" y="275277"/>
                </a:lnTo>
                <a:lnTo>
                  <a:pt x="0" y="318769"/>
                </a:lnTo>
                <a:lnTo>
                  <a:pt x="0" y="1591309"/>
                </a:lnTo>
                <a:lnTo>
                  <a:pt x="3816" y="1634515"/>
                </a:lnTo>
                <a:lnTo>
                  <a:pt x="14789" y="1677057"/>
                </a:lnTo>
                <a:lnTo>
                  <a:pt x="32203" y="1718207"/>
                </a:lnTo>
                <a:lnTo>
                  <a:pt x="55341" y="1757240"/>
                </a:lnTo>
                <a:lnTo>
                  <a:pt x="83489" y="1793427"/>
                </a:lnTo>
                <a:lnTo>
                  <a:pt x="115931" y="1826041"/>
                </a:lnTo>
                <a:lnTo>
                  <a:pt x="151951" y="1854356"/>
                </a:lnTo>
                <a:lnTo>
                  <a:pt x="190833" y="1877644"/>
                </a:lnTo>
                <a:lnTo>
                  <a:pt x="231863" y="1895179"/>
                </a:lnTo>
                <a:lnTo>
                  <a:pt x="274323" y="1906233"/>
                </a:lnTo>
                <a:lnTo>
                  <a:pt x="317500" y="1910079"/>
                </a:lnTo>
                <a:lnTo>
                  <a:pt x="8434070" y="1910079"/>
                </a:lnTo>
                <a:lnTo>
                  <a:pt x="8477246" y="1906233"/>
                </a:lnTo>
                <a:lnTo>
                  <a:pt x="8519706" y="1895179"/>
                </a:lnTo>
                <a:lnTo>
                  <a:pt x="8560736" y="1877644"/>
                </a:lnTo>
                <a:lnTo>
                  <a:pt x="8599618" y="1854356"/>
                </a:lnTo>
                <a:lnTo>
                  <a:pt x="8635638" y="1826041"/>
                </a:lnTo>
                <a:lnTo>
                  <a:pt x="8668080" y="1793427"/>
                </a:lnTo>
                <a:lnTo>
                  <a:pt x="8696228" y="1757240"/>
                </a:lnTo>
                <a:lnTo>
                  <a:pt x="8719366" y="1718207"/>
                </a:lnTo>
                <a:lnTo>
                  <a:pt x="8736780" y="1677057"/>
                </a:lnTo>
                <a:lnTo>
                  <a:pt x="8747753" y="1634515"/>
                </a:lnTo>
                <a:lnTo>
                  <a:pt x="8751570" y="1591309"/>
                </a:lnTo>
                <a:lnTo>
                  <a:pt x="8751570" y="318769"/>
                </a:lnTo>
                <a:lnTo>
                  <a:pt x="8747753" y="275277"/>
                </a:lnTo>
                <a:lnTo>
                  <a:pt x="8736780" y="232558"/>
                </a:lnTo>
                <a:lnTo>
                  <a:pt x="8719366" y="191322"/>
                </a:lnTo>
                <a:lnTo>
                  <a:pt x="8696228" y="152278"/>
                </a:lnTo>
                <a:lnTo>
                  <a:pt x="8668080" y="116137"/>
                </a:lnTo>
                <a:lnTo>
                  <a:pt x="8635638" y="83609"/>
                </a:lnTo>
                <a:lnTo>
                  <a:pt x="8599618" y="55402"/>
                </a:lnTo>
                <a:lnTo>
                  <a:pt x="8560736" y="32228"/>
                </a:lnTo>
                <a:lnTo>
                  <a:pt x="8519706" y="14797"/>
                </a:lnTo>
                <a:lnTo>
                  <a:pt x="8477246" y="3817"/>
                </a:lnTo>
                <a:lnTo>
                  <a:pt x="8434070" y="0"/>
                </a:lnTo>
                <a:lnTo>
                  <a:pt x="317500" y="0"/>
                </a:lnTo>
                <a:close/>
              </a:path>
              <a:path w="8751570" h="1910080">
                <a:moveTo>
                  <a:pt x="0" y="0"/>
                </a:moveTo>
                <a:lnTo>
                  <a:pt x="0" y="0"/>
                </a:lnTo>
              </a:path>
              <a:path w="8751570" h="1910080">
                <a:moveTo>
                  <a:pt x="8751570" y="1910079"/>
                </a:moveTo>
                <a:lnTo>
                  <a:pt x="8751570" y="1910079"/>
                </a:lnTo>
              </a:path>
            </a:pathLst>
          </a:custGeom>
          <a:ln w="38097">
            <a:solidFill>
              <a:srgbClr val="A4C1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410" y="1582420"/>
            <a:ext cx="8333740" cy="283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860" algn="ctr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rule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when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temperature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increases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so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does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rate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62940" algn="ctr">
              <a:lnSpc>
                <a:spcPct val="100000"/>
              </a:lnSpc>
            </a:pPr>
            <a:r>
              <a:rPr sz="2400" spc="45" dirty="0">
                <a:latin typeface="Times New Roman"/>
                <a:cs typeface="Times New Roman"/>
              </a:rPr>
              <a:t>Generally, </a:t>
            </a:r>
            <a:r>
              <a:rPr sz="2400" spc="50" dirty="0">
                <a:latin typeface="Times New Roman"/>
                <a:cs typeface="Times New Roman"/>
              </a:rPr>
              <a:t>for </a:t>
            </a:r>
            <a:r>
              <a:rPr sz="2400" spc="40" dirty="0">
                <a:latin typeface="Times New Roman"/>
                <a:cs typeface="Times New Roman"/>
              </a:rPr>
              <a:t>every </a:t>
            </a:r>
            <a:r>
              <a:rPr sz="2400" spc="-80" dirty="0">
                <a:latin typeface="Times New Roman"/>
                <a:cs typeface="Times New Roman"/>
              </a:rPr>
              <a:t>10</a:t>
            </a:r>
            <a:r>
              <a:rPr sz="2100" spc="-120" baseline="27777" dirty="0">
                <a:latin typeface="Times New Roman"/>
                <a:cs typeface="Times New Roman"/>
              </a:rPr>
              <a:t>o</a:t>
            </a:r>
            <a:r>
              <a:rPr sz="2400" spc="-80" dirty="0">
                <a:latin typeface="Times New Roman"/>
                <a:cs typeface="Times New Roman"/>
              </a:rPr>
              <a:t>C </a:t>
            </a:r>
            <a:r>
              <a:rPr sz="2400" spc="80" dirty="0">
                <a:latin typeface="Times New Roman"/>
                <a:cs typeface="Times New Roman"/>
              </a:rPr>
              <a:t>increase </a:t>
            </a:r>
            <a:r>
              <a:rPr sz="2400" spc="145" dirty="0">
                <a:latin typeface="Times New Roman"/>
                <a:cs typeface="Times New Roman"/>
              </a:rPr>
              <a:t>the </a:t>
            </a:r>
            <a:r>
              <a:rPr sz="2400" spc="114" dirty="0">
                <a:latin typeface="Times New Roman"/>
                <a:cs typeface="Times New Roman"/>
              </a:rPr>
              <a:t>rate</a:t>
            </a:r>
            <a:r>
              <a:rPr sz="2400" spc="-34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doubles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639"/>
              </a:spcBef>
            </a:pPr>
            <a:r>
              <a:rPr sz="2400" spc="-5" dirty="0">
                <a:latin typeface="Arial"/>
                <a:cs typeface="Arial"/>
              </a:rPr>
              <a:t>Look at the following rate equation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666750" algn="ctr">
              <a:lnSpc>
                <a:spcPct val="100000"/>
              </a:lnSpc>
              <a:spcBef>
                <a:spcPts val="1910"/>
              </a:spcBef>
            </a:pPr>
            <a:r>
              <a:rPr sz="3600" spc="-5" dirty="0">
                <a:latin typeface="Arial"/>
                <a:cs typeface="Arial"/>
              </a:rPr>
              <a:t>rate </a:t>
            </a:r>
            <a:r>
              <a:rPr sz="3600" dirty="0">
                <a:latin typeface="Arial"/>
                <a:cs typeface="Arial"/>
              </a:rPr>
              <a:t>=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i="1" spc="-10" dirty="0">
                <a:latin typeface="Arial"/>
                <a:cs typeface="Arial"/>
              </a:rPr>
              <a:t>k</a:t>
            </a:r>
            <a:r>
              <a:rPr sz="3600" spc="-10" dirty="0">
                <a:latin typeface="Arial"/>
                <a:cs typeface="Arial"/>
              </a:rPr>
              <a:t>[A][B]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0820" y="4876800"/>
            <a:ext cx="3140710" cy="1905000"/>
            <a:chOff x="210820" y="4876800"/>
            <a:chExt cx="3140710" cy="1905000"/>
          </a:xfrm>
        </p:grpSpPr>
        <p:sp>
          <p:nvSpPr>
            <p:cNvPr id="6" name="object 6"/>
            <p:cNvSpPr/>
            <p:nvPr/>
          </p:nvSpPr>
          <p:spPr>
            <a:xfrm>
              <a:off x="302260" y="4933950"/>
              <a:ext cx="3030220" cy="1828800"/>
            </a:xfrm>
            <a:custGeom>
              <a:avLst/>
              <a:gdLst/>
              <a:ahLst/>
              <a:cxnLst/>
              <a:rect l="l" t="t" r="r" b="b"/>
              <a:pathLst>
                <a:path w="3030220" h="1828800">
                  <a:moveTo>
                    <a:pt x="2725420" y="0"/>
                  </a:moveTo>
                  <a:lnTo>
                    <a:pt x="303530" y="0"/>
                  </a:lnTo>
                  <a:lnTo>
                    <a:pt x="257997" y="4419"/>
                  </a:lnTo>
                  <a:lnTo>
                    <a:pt x="213441" y="17068"/>
                  </a:lnTo>
                  <a:lnTo>
                    <a:pt x="170759" y="37033"/>
                  </a:lnTo>
                  <a:lnTo>
                    <a:pt x="130850" y="63398"/>
                  </a:lnTo>
                  <a:lnTo>
                    <a:pt x="94614" y="95250"/>
                  </a:lnTo>
                  <a:lnTo>
                    <a:pt x="62951" y="131673"/>
                  </a:lnTo>
                  <a:lnTo>
                    <a:pt x="36758" y="171754"/>
                  </a:lnTo>
                  <a:lnTo>
                    <a:pt x="16936" y="214579"/>
                  </a:lnTo>
                  <a:lnTo>
                    <a:pt x="4384" y="259232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4384" y="1569567"/>
                  </a:lnTo>
                  <a:lnTo>
                    <a:pt x="16936" y="1614220"/>
                  </a:lnTo>
                  <a:lnTo>
                    <a:pt x="36758" y="1657045"/>
                  </a:lnTo>
                  <a:lnTo>
                    <a:pt x="62951" y="1697126"/>
                  </a:lnTo>
                  <a:lnTo>
                    <a:pt x="94615" y="1733550"/>
                  </a:lnTo>
                  <a:lnTo>
                    <a:pt x="130850" y="1765401"/>
                  </a:lnTo>
                  <a:lnTo>
                    <a:pt x="170759" y="1791766"/>
                  </a:lnTo>
                  <a:lnTo>
                    <a:pt x="213441" y="1811731"/>
                  </a:lnTo>
                  <a:lnTo>
                    <a:pt x="257997" y="1824380"/>
                  </a:lnTo>
                  <a:lnTo>
                    <a:pt x="303530" y="1828800"/>
                  </a:lnTo>
                  <a:lnTo>
                    <a:pt x="2725420" y="1828800"/>
                  </a:lnTo>
                  <a:lnTo>
                    <a:pt x="2770987" y="1824380"/>
                  </a:lnTo>
                  <a:lnTo>
                    <a:pt x="2815640" y="1811731"/>
                  </a:lnTo>
                  <a:lnTo>
                    <a:pt x="2858465" y="1791766"/>
                  </a:lnTo>
                  <a:lnTo>
                    <a:pt x="2898546" y="1765401"/>
                  </a:lnTo>
                  <a:lnTo>
                    <a:pt x="2934970" y="1733550"/>
                  </a:lnTo>
                  <a:lnTo>
                    <a:pt x="2966821" y="1697126"/>
                  </a:lnTo>
                  <a:lnTo>
                    <a:pt x="2993186" y="1657045"/>
                  </a:lnTo>
                  <a:lnTo>
                    <a:pt x="3013151" y="1614220"/>
                  </a:lnTo>
                  <a:lnTo>
                    <a:pt x="3025800" y="1569567"/>
                  </a:lnTo>
                  <a:lnTo>
                    <a:pt x="3030219" y="1524000"/>
                  </a:lnTo>
                  <a:lnTo>
                    <a:pt x="3030219" y="304800"/>
                  </a:lnTo>
                  <a:lnTo>
                    <a:pt x="3025800" y="259232"/>
                  </a:lnTo>
                  <a:lnTo>
                    <a:pt x="3013151" y="214579"/>
                  </a:lnTo>
                  <a:lnTo>
                    <a:pt x="2993186" y="171754"/>
                  </a:lnTo>
                  <a:lnTo>
                    <a:pt x="2966821" y="131673"/>
                  </a:lnTo>
                  <a:lnTo>
                    <a:pt x="2934969" y="95250"/>
                  </a:lnTo>
                  <a:lnTo>
                    <a:pt x="2898546" y="63398"/>
                  </a:lnTo>
                  <a:lnTo>
                    <a:pt x="2858465" y="37033"/>
                  </a:lnTo>
                  <a:lnTo>
                    <a:pt x="2815640" y="17068"/>
                  </a:lnTo>
                  <a:lnTo>
                    <a:pt x="2770987" y="4419"/>
                  </a:lnTo>
                  <a:lnTo>
                    <a:pt x="2725420" y="0"/>
                  </a:lnTo>
                  <a:close/>
                </a:path>
              </a:pathLst>
            </a:custGeom>
            <a:solidFill>
              <a:srgbClr val="004430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260" y="4933950"/>
              <a:ext cx="3030220" cy="1828800"/>
            </a:xfrm>
            <a:custGeom>
              <a:avLst/>
              <a:gdLst/>
              <a:ahLst/>
              <a:cxnLst/>
              <a:rect l="l" t="t" r="r" b="b"/>
              <a:pathLst>
                <a:path w="3030220" h="1828800">
                  <a:moveTo>
                    <a:pt x="303530" y="0"/>
                  </a:moveTo>
                  <a:lnTo>
                    <a:pt x="257997" y="4419"/>
                  </a:lnTo>
                  <a:lnTo>
                    <a:pt x="213441" y="17068"/>
                  </a:lnTo>
                  <a:lnTo>
                    <a:pt x="170759" y="37033"/>
                  </a:lnTo>
                  <a:lnTo>
                    <a:pt x="130850" y="63398"/>
                  </a:lnTo>
                  <a:lnTo>
                    <a:pt x="94614" y="95250"/>
                  </a:lnTo>
                  <a:lnTo>
                    <a:pt x="62951" y="131673"/>
                  </a:lnTo>
                  <a:lnTo>
                    <a:pt x="36758" y="171754"/>
                  </a:lnTo>
                  <a:lnTo>
                    <a:pt x="16936" y="214579"/>
                  </a:lnTo>
                  <a:lnTo>
                    <a:pt x="4384" y="259232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4384" y="1569567"/>
                  </a:lnTo>
                  <a:lnTo>
                    <a:pt x="16936" y="1614220"/>
                  </a:lnTo>
                  <a:lnTo>
                    <a:pt x="36758" y="1657045"/>
                  </a:lnTo>
                  <a:lnTo>
                    <a:pt x="62951" y="1697126"/>
                  </a:lnTo>
                  <a:lnTo>
                    <a:pt x="94615" y="1733550"/>
                  </a:lnTo>
                  <a:lnTo>
                    <a:pt x="130850" y="1765401"/>
                  </a:lnTo>
                  <a:lnTo>
                    <a:pt x="170759" y="1791766"/>
                  </a:lnTo>
                  <a:lnTo>
                    <a:pt x="213441" y="1811731"/>
                  </a:lnTo>
                  <a:lnTo>
                    <a:pt x="257997" y="1824380"/>
                  </a:lnTo>
                  <a:lnTo>
                    <a:pt x="303530" y="1828800"/>
                  </a:lnTo>
                  <a:lnTo>
                    <a:pt x="2725420" y="1828800"/>
                  </a:lnTo>
                  <a:lnTo>
                    <a:pt x="2770987" y="1824380"/>
                  </a:lnTo>
                  <a:lnTo>
                    <a:pt x="2815640" y="1811731"/>
                  </a:lnTo>
                  <a:lnTo>
                    <a:pt x="2858465" y="1791766"/>
                  </a:lnTo>
                  <a:lnTo>
                    <a:pt x="2898546" y="1765401"/>
                  </a:lnTo>
                  <a:lnTo>
                    <a:pt x="2934970" y="1733550"/>
                  </a:lnTo>
                  <a:lnTo>
                    <a:pt x="2966821" y="1697126"/>
                  </a:lnTo>
                  <a:lnTo>
                    <a:pt x="2993186" y="1657045"/>
                  </a:lnTo>
                  <a:lnTo>
                    <a:pt x="3013151" y="1614220"/>
                  </a:lnTo>
                  <a:lnTo>
                    <a:pt x="3025800" y="1569567"/>
                  </a:lnTo>
                  <a:lnTo>
                    <a:pt x="3030219" y="1524000"/>
                  </a:lnTo>
                  <a:lnTo>
                    <a:pt x="3030219" y="304800"/>
                  </a:lnTo>
                  <a:lnTo>
                    <a:pt x="3025800" y="259232"/>
                  </a:lnTo>
                  <a:lnTo>
                    <a:pt x="3013151" y="214579"/>
                  </a:lnTo>
                  <a:lnTo>
                    <a:pt x="2993186" y="171754"/>
                  </a:lnTo>
                  <a:lnTo>
                    <a:pt x="2966821" y="131673"/>
                  </a:lnTo>
                  <a:lnTo>
                    <a:pt x="2934969" y="95250"/>
                  </a:lnTo>
                  <a:lnTo>
                    <a:pt x="2898546" y="63398"/>
                  </a:lnTo>
                  <a:lnTo>
                    <a:pt x="2858465" y="37033"/>
                  </a:lnTo>
                  <a:lnTo>
                    <a:pt x="2815640" y="17068"/>
                  </a:lnTo>
                  <a:lnTo>
                    <a:pt x="2770987" y="4419"/>
                  </a:lnTo>
                  <a:lnTo>
                    <a:pt x="2725420" y="0"/>
                  </a:lnTo>
                  <a:lnTo>
                    <a:pt x="303530" y="0"/>
                  </a:lnTo>
                  <a:close/>
                </a:path>
                <a:path w="3030220" h="1828800">
                  <a:moveTo>
                    <a:pt x="0" y="0"/>
                  </a:moveTo>
                  <a:lnTo>
                    <a:pt x="0" y="0"/>
                  </a:lnTo>
                </a:path>
                <a:path w="3030220" h="1828800">
                  <a:moveTo>
                    <a:pt x="3030219" y="1828800"/>
                  </a:moveTo>
                  <a:lnTo>
                    <a:pt x="3030219" y="1828800"/>
                  </a:lnTo>
                </a:path>
              </a:pathLst>
            </a:custGeom>
            <a:ln w="38097">
              <a:solidFill>
                <a:srgbClr val="0044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9870" y="4895850"/>
              <a:ext cx="3031490" cy="1828800"/>
            </a:xfrm>
            <a:custGeom>
              <a:avLst/>
              <a:gdLst/>
              <a:ahLst/>
              <a:cxnLst/>
              <a:rect l="l" t="t" r="r" b="b"/>
              <a:pathLst>
                <a:path w="3031490" h="1828800">
                  <a:moveTo>
                    <a:pt x="2726690" y="0"/>
                  </a:moveTo>
                  <a:lnTo>
                    <a:pt x="304800" y="0"/>
                  </a:lnTo>
                  <a:lnTo>
                    <a:pt x="259232" y="4419"/>
                  </a:lnTo>
                  <a:lnTo>
                    <a:pt x="214579" y="17068"/>
                  </a:lnTo>
                  <a:lnTo>
                    <a:pt x="171754" y="37033"/>
                  </a:lnTo>
                  <a:lnTo>
                    <a:pt x="131673" y="63398"/>
                  </a:lnTo>
                  <a:lnTo>
                    <a:pt x="95250" y="95250"/>
                  </a:lnTo>
                  <a:lnTo>
                    <a:pt x="63398" y="131673"/>
                  </a:lnTo>
                  <a:lnTo>
                    <a:pt x="37033" y="171754"/>
                  </a:lnTo>
                  <a:lnTo>
                    <a:pt x="17068" y="214579"/>
                  </a:lnTo>
                  <a:lnTo>
                    <a:pt x="4419" y="259232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4419" y="1569567"/>
                  </a:lnTo>
                  <a:lnTo>
                    <a:pt x="17068" y="1614220"/>
                  </a:lnTo>
                  <a:lnTo>
                    <a:pt x="37033" y="1657045"/>
                  </a:lnTo>
                  <a:lnTo>
                    <a:pt x="63398" y="1697126"/>
                  </a:lnTo>
                  <a:lnTo>
                    <a:pt x="95249" y="1733550"/>
                  </a:lnTo>
                  <a:lnTo>
                    <a:pt x="131673" y="1765401"/>
                  </a:lnTo>
                  <a:lnTo>
                    <a:pt x="171754" y="1791766"/>
                  </a:lnTo>
                  <a:lnTo>
                    <a:pt x="214579" y="1811731"/>
                  </a:lnTo>
                  <a:lnTo>
                    <a:pt x="259232" y="1824380"/>
                  </a:lnTo>
                  <a:lnTo>
                    <a:pt x="304800" y="1828800"/>
                  </a:lnTo>
                  <a:lnTo>
                    <a:pt x="2726690" y="1828800"/>
                  </a:lnTo>
                  <a:lnTo>
                    <a:pt x="2771948" y="1824380"/>
                  </a:lnTo>
                  <a:lnTo>
                    <a:pt x="2816423" y="1811731"/>
                  </a:lnTo>
                  <a:lnTo>
                    <a:pt x="2859175" y="1791766"/>
                  </a:lnTo>
                  <a:lnTo>
                    <a:pt x="2899267" y="1765401"/>
                  </a:lnTo>
                  <a:lnTo>
                    <a:pt x="2935763" y="1733550"/>
                  </a:lnTo>
                  <a:lnTo>
                    <a:pt x="2967725" y="1697126"/>
                  </a:lnTo>
                  <a:lnTo>
                    <a:pt x="2994216" y="1657045"/>
                  </a:lnTo>
                  <a:lnTo>
                    <a:pt x="3014299" y="1614220"/>
                  </a:lnTo>
                  <a:lnTo>
                    <a:pt x="3027036" y="1569567"/>
                  </a:lnTo>
                  <a:lnTo>
                    <a:pt x="3031490" y="1524000"/>
                  </a:lnTo>
                  <a:lnTo>
                    <a:pt x="3031490" y="304800"/>
                  </a:lnTo>
                  <a:lnTo>
                    <a:pt x="3027036" y="259232"/>
                  </a:lnTo>
                  <a:lnTo>
                    <a:pt x="3014299" y="214579"/>
                  </a:lnTo>
                  <a:lnTo>
                    <a:pt x="2994216" y="171754"/>
                  </a:lnTo>
                  <a:lnTo>
                    <a:pt x="2967725" y="131673"/>
                  </a:lnTo>
                  <a:lnTo>
                    <a:pt x="2935763" y="95250"/>
                  </a:lnTo>
                  <a:lnTo>
                    <a:pt x="2899267" y="63398"/>
                  </a:lnTo>
                  <a:lnTo>
                    <a:pt x="2859175" y="37033"/>
                  </a:lnTo>
                  <a:lnTo>
                    <a:pt x="2816423" y="17068"/>
                  </a:lnTo>
                  <a:lnTo>
                    <a:pt x="2771948" y="4419"/>
                  </a:lnTo>
                  <a:lnTo>
                    <a:pt x="2726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9870" y="4895850"/>
              <a:ext cx="3031490" cy="1828800"/>
            </a:xfrm>
            <a:custGeom>
              <a:avLst/>
              <a:gdLst/>
              <a:ahLst/>
              <a:cxnLst/>
              <a:rect l="l" t="t" r="r" b="b"/>
              <a:pathLst>
                <a:path w="3031490" h="1828800">
                  <a:moveTo>
                    <a:pt x="304800" y="0"/>
                  </a:moveTo>
                  <a:lnTo>
                    <a:pt x="259232" y="4419"/>
                  </a:lnTo>
                  <a:lnTo>
                    <a:pt x="214579" y="17068"/>
                  </a:lnTo>
                  <a:lnTo>
                    <a:pt x="171754" y="37033"/>
                  </a:lnTo>
                  <a:lnTo>
                    <a:pt x="131673" y="63398"/>
                  </a:lnTo>
                  <a:lnTo>
                    <a:pt x="95250" y="95250"/>
                  </a:lnTo>
                  <a:lnTo>
                    <a:pt x="63398" y="131673"/>
                  </a:lnTo>
                  <a:lnTo>
                    <a:pt x="37033" y="171754"/>
                  </a:lnTo>
                  <a:lnTo>
                    <a:pt x="17068" y="214579"/>
                  </a:lnTo>
                  <a:lnTo>
                    <a:pt x="4419" y="259232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4419" y="1569567"/>
                  </a:lnTo>
                  <a:lnTo>
                    <a:pt x="17068" y="1614220"/>
                  </a:lnTo>
                  <a:lnTo>
                    <a:pt x="37033" y="1657045"/>
                  </a:lnTo>
                  <a:lnTo>
                    <a:pt x="63398" y="1697126"/>
                  </a:lnTo>
                  <a:lnTo>
                    <a:pt x="95249" y="1733550"/>
                  </a:lnTo>
                  <a:lnTo>
                    <a:pt x="131673" y="1765401"/>
                  </a:lnTo>
                  <a:lnTo>
                    <a:pt x="171754" y="1791766"/>
                  </a:lnTo>
                  <a:lnTo>
                    <a:pt x="214579" y="1811731"/>
                  </a:lnTo>
                  <a:lnTo>
                    <a:pt x="259232" y="1824380"/>
                  </a:lnTo>
                  <a:lnTo>
                    <a:pt x="304800" y="1828800"/>
                  </a:lnTo>
                  <a:lnTo>
                    <a:pt x="2726690" y="1828800"/>
                  </a:lnTo>
                  <a:lnTo>
                    <a:pt x="2771948" y="1824380"/>
                  </a:lnTo>
                  <a:lnTo>
                    <a:pt x="2816423" y="1811731"/>
                  </a:lnTo>
                  <a:lnTo>
                    <a:pt x="2859175" y="1791766"/>
                  </a:lnTo>
                  <a:lnTo>
                    <a:pt x="2899267" y="1765401"/>
                  </a:lnTo>
                  <a:lnTo>
                    <a:pt x="2935763" y="1733550"/>
                  </a:lnTo>
                  <a:lnTo>
                    <a:pt x="2967725" y="1697126"/>
                  </a:lnTo>
                  <a:lnTo>
                    <a:pt x="2994216" y="1657045"/>
                  </a:lnTo>
                  <a:lnTo>
                    <a:pt x="3014299" y="1614220"/>
                  </a:lnTo>
                  <a:lnTo>
                    <a:pt x="3027036" y="1569567"/>
                  </a:lnTo>
                  <a:lnTo>
                    <a:pt x="3031490" y="1524000"/>
                  </a:lnTo>
                  <a:lnTo>
                    <a:pt x="3031490" y="304800"/>
                  </a:lnTo>
                  <a:lnTo>
                    <a:pt x="3027036" y="259232"/>
                  </a:lnTo>
                  <a:lnTo>
                    <a:pt x="3014299" y="214579"/>
                  </a:lnTo>
                  <a:lnTo>
                    <a:pt x="2994216" y="171754"/>
                  </a:lnTo>
                  <a:lnTo>
                    <a:pt x="2967725" y="131673"/>
                  </a:lnTo>
                  <a:lnTo>
                    <a:pt x="2935763" y="95250"/>
                  </a:lnTo>
                  <a:lnTo>
                    <a:pt x="2899267" y="63398"/>
                  </a:lnTo>
                  <a:lnTo>
                    <a:pt x="2859175" y="37033"/>
                  </a:lnTo>
                  <a:lnTo>
                    <a:pt x="2816423" y="17068"/>
                  </a:lnTo>
                  <a:lnTo>
                    <a:pt x="2771948" y="4419"/>
                  </a:lnTo>
                  <a:lnTo>
                    <a:pt x="2726690" y="0"/>
                  </a:lnTo>
                  <a:lnTo>
                    <a:pt x="304800" y="0"/>
                  </a:lnTo>
                  <a:close/>
                </a:path>
                <a:path w="3031490" h="1828800">
                  <a:moveTo>
                    <a:pt x="0" y="0"/>
                  </a:moveTo>
                  <a:lnTo>
                    <a:pt x="0" y="0"/>
                  </a:lnTo>
                </a:path>
                <a:path w="3031490" h="1828800">
                  <a:moveTo>
                    <a:pt x="3031490" y="1828800"/>
                  </a:moveTo>
                  <a:lnTo>
                    <a:pt x="3031490" y="1828800"/>
                  </a:lnTo>
                </a:path>
              </a:pathLst>
            </a:custGeom>
            <a:ln w="38097">
              <a:solidFill>
                <a:srgbClr val="0599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6730" y="5187950"/>
            <a:ext cx="24726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indent="74295" algn="ctr">
              <a:lnSpc>
                <a:spcPct val="100000"/>
              </a:lnSpc>
              <a:spcBef>
                <a:spcPts val="100"/>
              </a:spcBef>
            </a:pPr>
            <a:r>
              <a:rPr sz="2000" spc="-285" dirty="0">
                <a:latin typeface="Times New Roman"/>
                <a:cs typeface="Times New Roman"/>
              </a:rPr>
              <a:t>I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I</a:t>
            </a:r>
            <a:r>
              <a:rPr sz="2000" spc="-285" dirty="0">
                <a:latin typeface="Times New Roman"/>
                <a:cs typeface="Times New Roman"/>
              </a:rPr>
              <a:t>f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f</a:t>
            </a:r>
            <a:r>
              <a:rPr sz="2000" spc="-285" dirty="0">
                <a:latin typeface="Times New Roman"/>
                <a:cs typeface="Times New Roman"/>
              </a:rPr>
              <a:t>we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000" spc="-285" dirty="0">
                <a:latin typeface="Times New Roman"/>
                <a:cs typeface="Times New Roman"/>
              </a:rPr>
              <a:t>in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in</a:t>
            </a:r>
            <a:r>
              <a:rPr sz="2000" spc="-285" dirty="0">
                <a:latin typeface="Times New Roman"/>
                <a:cs typeface="Times New Roman"/>
              </a:rPr>
              <a:t>c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c</a:t>
            </a:r>
            <a:r>
              <a:rPr sz="2000" spc="-285" dirty="0">
                <a:latin typeface="Times New Roman"/>
                <a:cs typeface="Times New Roman"/>
              </a:rPr>
              <a:t>r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r</a:t>
            </a:r>
            <a:r>
              <a:rPr sz="2000" spc="-285" dirty="0">
                <a:latin typeface="Times New Roman"/>
                <a:cs typeface="Times New Roman"/>
              </a:rPr>
              <a:t>e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000" spc="-285" dirty="0">
                <a:latin typeface="Times New Roman"/>
                <a:cs typeface="Times New Roman"/>
              </a:rPr>
              <a:t>a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000" spc="-285" dirty="0">
                <a:latin typeface="Times New Roman"/>
                <a:cs typeface="Times New Roman"/>
              </a:rPr>
              <a:t>s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s</a:t>
            </a:r>
            <a:r>
              <a:rPr sz="2000" spc="-285" dirty="0">
                <a:latin typeface="Times New Roman"/>
                <a:cs typeface="Times New Roman"/>
              </a:rPr>
              <a:t>e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000" spc="-285" dirty="0">
                <a:latin typeface="Times New Roman"/>
                <a:cs typeface="Times New Roman"/>
              </a:rPr>
              <a:t>t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000" spc="-285" dirty="0">
                <a:latin typeface="Times New Roman"/>
                <a:cs typeface="Times New Roman"/>
              </a:rPr>
              <a:t>h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h</a:t>
            </a:r>
            <a:r>
              <a:rPr sz="2000" spc="-285" dirty="0">
                <a:latin typeface="Times New Roman"/>
                <a:cs typeface="Times New Roman"/>
              </a:rPr>
              <a:t>e</a:t>
            </a:r>
            <a:r>
              <a:rPr sz="3000" spc="-42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  </a:t>
            </a:r>
            <a:r>
              <a:rPr sz="2000" spc="-290" dirty="0">
                <a:latin typeface="Times New Roman"/>
                <a:cs typeface="Times New Roman"/>
              </a:rPr>
              <a:t>te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000" spc="-290" dirty="0">
                <a:latin typeface="Times New Roman"/>
                <a:cs typeface="Times New Roman"/>
              </a:rPr>
              <a:t>m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m</a:t>
            </a:r>
            <a:r>
              <a:rPr sz="2000" spc="-290" dirty="0">
                <a:latin typeface="Times New Roman"/>
                <a:cs typeface="Times New Roman"/>
              </a:rPr>
              <a:t>p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p</a:t>
            </a:r>
            <a:r>
              <a:rPr sz="2000" spc="-290" dirty="0">
                <a:latin typeface="Times New Roman"/>
                <a:cs typeface="Times New Roman"/>
              </a:rPr>
              <a:t>e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000" spc="-290" dirty="0">
                <a:latin typeface="Times New Roman"/>
                <a:cs typeface="Times New Roman"/>
              </a:rPr>
              <a:t>r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r</a:t>
            </a:r>
            <a:r>
              <a:rPr sz="2000" spc="-290" dirty="0">
                <a:latin typeface="Times New Roman"/>
                <a:cs typeface="Times New Roman"/>
              </a:rPr>
              <a:t>a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000" spc="-290" dirty="0">
                <a:latin typeface="Times New Roman"/>
                <a:cs typeface="Times New Roman"/>
              </a:rPr>
              <a:t>t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000" spc="-290" dirty="0">
                <a:latin typeface="Times New Roman"/>
                <a:cs typeface="Times New Roman"/>
              </a:rPr>
              <a:t>ure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000" spc="-290" dirty="0">
                <a:latin typeface="Times New Roman"/>
                <a:cs typeface="Times New Roman"/>
              </a:rPr>
              <a:t>o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o</a:t>
            </a:r>
            <a:r>
              <a:rPr sz="2000" spc="-290" dirty="0">
                <a:latin typeface="Times New Roman"/>
                <a:cs typeface="Times New Roman"/>
              </a:rPr>
              <a:t>f</a:t>
            </a:r>
            <a:r>
              <a:rPr sz="3000" spc="-434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f</a:t>
            </a:r>
            <a:r>
              <a:rPr sz="2000" spc="-290" dirty="0">
                <a:latin typeface="Times New Roman"/>
                <a:cs typeface="Times New Roman"/>
              </a:rPr>
              <a:t>A </a:t>
            </a:r>
            <a:r>
              <a:rPr sz="2000" spc="85" dirty="0">
                <a:latin typeface="Times New Roman"/>
                <a:cs typeface="Times New Roman"/>
              </a:rPr>
              <a:t>or </a:t>
            </a:r>
            <a:r>
              <a:rPr sz="2000" spc="-140" dirty="0">
                <a:latin typeface="Times New Roman"/>
                <a:cs typeface="Times New Roman"/>
              </a:rPr>
              <a:t>B  </a:t>
            </a:r>
            <a:r>
              <a:rPr sz="2000" spc="-385" dirty="0">
                <a:latin typeface="Times New Roman"/>
                <a:cs typeface="Times New Roman"/>
              </a:rPr>
              <a:t>w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w</a:t>
            </a:r>
            <a:r>
              <a:rPr sz="2000" spc="-385" dirty="0">
                <a:latin typeface="Times New Roman"/>
                <a:cs typeface="Times New Roman"/>
              </a:rPr>
              <a:t>h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h</a:t>
            </a:r>
            <a:r>
              <a:rPr sz="2000" spc="-385" dirty="0">
                <a:latin typeface="Times New Roman"/>
                <a:cs typeface="Times New Roman"/>
              </a:rPr>
              <a:t>a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000" spc="-385" dirty="0">
                <a:latin typeface="Times New Roman"/>
                <a:cs typeface="Times New Roman"/>
              </a:rPr>
              <a:t>t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000" spc="-385" dirty="0">
                <a:latin typeface="Times New Roman"/>
                <a:cs typeface="Times New Roman"/>
              </a:rPr>
              <a:t>h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h</a:t>
            </a:r>
            <a:r>
              <a:rPr sz="2000" spc="-385" dirty="0">
                <a:latin typeface="Times New Roman"/>
                <a:cs typeface="Times New Roman"/>
              </a:rPr>
              <a:t>a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000" spc="-385" dirty="0">
                <a:latin typeface="Times New Roman"/>
                <a:cs typeface="Times New Roman"/>
              </a:rPr>
              <a:t>p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p</a:t>
            </a:r>
            <a:r>
              <a:rPr sz="2000" spc="-385" dirty="0">
                <a:latin typeface="Times New Roman"/>
                <a:cs typeface="Times New Roman"/>
              </a:rPr>
              <a:t>p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p</a:t>
            </a:r>
            <a:r>
              <a:rPr sz="2000" spc="-385" dirty="0">
                <a:latin typeface="Times New Roman"/>
                <a:cs typeface="Times New Roman"/>
              </a:rPr>
              <a:t>e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000" spc="-385" dirty="0">
                <a:latin typeface="Times New Roman"/>
                <a:cs typeface="Times New Roman"/>
              </a:rPr>
              <a:t>n</a:t>
            </a:r>
            <a:r>
              <a:rPr sz="3000" spc="-577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n</a:t>
            </a:r>
            <a:r>
              <a:rPr sz="2000" spc="-385" dirty="0">
                <a:latin typeface="Times New Roman"/>
                <a:cs typeface="Times New Roman"/>
              </a:rPr>
              <a:t>s </a:t>
            </a:r>
            <a:r>
              <a:rPr sz="2000" spc="-110" dirty="0">
                <a:latin typeface="Times New Roman"/>
                <a:cs typeface="Times New Roman"/>
              </a:rPr>
              <a:t>t</a:t>
            </a:r>
            <a:r>
              <a:rPr sz="3000" spc="-165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000" spc="-110" dirty="0">
                <a:latin typeface="Times New Roman"/>
                <a:cs typeface="Times New Roman"/>
              </a:rPr>
              <a:t>o </a:t>
            </a:r>
            <a:r>
              <a:rPr sz="2000" spc="-254" dirty="0">
                <a:latin typeface="Times New Roman"/>
                <a:cs typeface="Times New Roman"/>
              </a:rPr>
              <a:t>t</a:t>
            </a:r>
            <a:r>
              <a:rPr sz="3000" spc="-38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000" spc="-254" dirty="0">
                <a:latin typeface="Times New Roman"/>
                <a:cs typeface="Times New Roman"/>
              </a:rPr>
              <a:t>h</a:t>
            </a:r>
            <a:r>
              <a:rPr sz="3000" spc="-38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h</a:t>
            </a:r>
            <a:r>
              <a:rPr sz="2000" spc="-254" dirty="0">
                <a:latin typeface="Times New Roman"/>
                <a:cs typeface="Times New Roman"/>
              </a:rPr>
              <a:t>e</a:t>
            </a:r>
            <a:r>
              <a:rPr sz="3000" spc="-38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  </a:t>
            </a:r>
            <a:r>
              <a:rPr sz="2000" spc="-355" dirty="0">
                <a:latin typeface="Times New Roman"/>
                <a:cs typeface="Times New Roman"/>
              </a:rPr>
              <a:t>c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c</a:t>
            </a:r>
            <a:r>
              <a:rPr sz="2000" spc="-355" dirty="0">
                <a:latin typeface="Times New Roman"/>
                <a:cs typeface="Times New Roman"/>
              </a:rPr>
              <a:t>o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o</a:t>
            </a:r>
            <a:r>
              <a:rPr sz="2000" spc="-355" dirty="0">
                <a:latin typeface="Times New Roman"/>
                <a:cs typeface="Times New Roman"/>
              </a:rPr>
              <a:t>n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n</a:t>
            </a:r>
            <a:r>
              <a:rPr sz="2000" spc="-355" dirty="0">
                <a:latin typeface="Times New Roman"/>
                <a:cs typeface="Times New Roman"/>
              </a:rPr>
              <a:t>c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c</a:t>
            </a:r>
            <a:r>
              <a:rPr sz="2000" spc="-355" dirty="0">
                <a:latin typeface="Times New Roman"/>
                <a:cs typeface="Times New Roman"/>
              </a:rPr>
              <a:t>e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000" spc="-355" dirty="0">
                <a:latin typeface="Times New Roman"/>
                <a:cs typeface="Times New Roman"/>
              </a:rPr>
              <a:t>n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n</a:t>
            </a:r>
            <a:r>
              <a:rPr sz="2000" spc="-355" dirty="0">
                <a:latin typeface="Times New Roman"/>
                <a:cs typeface="Times New Roman"/>
              </a:rPr>
              <a:t>tr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r</a:t>
            </a:r>
            <a:r>
              <a:rPr sz="2000" spc="-355" dirty="0">
                <a:latin typeface="Times New Roman"/>
                <a:cs typeface="Times New Roman"/>
              </a:rPr>
              <a:t>a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000" spc="-355" dirty="0">
                <a:latin typeface="Times New Roman"/>
                <a:cs typeface="Times New Roman"/>
              </a:rPr>
              <a:t>t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000" spc="-355" dirty="0">
                <a:latin typeface="Times New Roman"/>
                <a:cs typeface="Times New Roman"/>
              </a:rPr>
              <a:t>io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io</a:t>
            </a:r>
            <a:r>
              <a:rPr sz="2000" spc="-355" dirty="0">
                <a:latin typeface="Times New Roman"/>
                <a:cs typeface="Times New Roman"/>
              </a:rPr>
              <a:t>n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n</a:t>
            </a:r>
            <a:r>
              <a:rPr sz="2000" spc="-355" dirty="0">
                <a:latin typeface="Times New Roman"/>
                <a:cs typeface="Times New Roman"/>
              </a:rPr>
              <a:t>?</a:t>
            </a:r>
            <a:r>
              <a:rPr sz="3000" spc="-532" baseline="-8333" dirty="0">
                <a:solidFill>
                  <a:srgbClr val="004430"/>
                </a:solidFill>
                <a:latin typeface="Times New Roman"/>
                <a:cs typeface="Times New Roman"/>
              </a:rPr>
              <a:t>?</a:t>
            </a:r>
            <a:endParaRPr sz="3000" baseline="-8333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52741" y="5619691"/>
            <a:ext cx="841375" cy="438784"/>
            <a:chOff x="3352741" y="5619691"/>
            <a:chExt cx="841375" cy="438784"/>
          </a:xfrm>
        </p:grpSpPr>
        <p:sp>
          <p:nvSpPr>
            <p:cNvPr id="12" name="object 12"/>
            <p:cNvSpPr/>
            <p:nvPr/>
          </p:nvSpPr>
          <p:spPr>
            <a:xfrm>
              <a:off x="3365500" y="5632450"/>
              <a:ext cx="815340" cy="412750"/>
            </a:xfrm>
            <a:custGeom>
              <a:avLst/>
              <a:gdLst/>
              <a:ahLst/>
              <a:cxnLst/>
              <a:rect l="l" t="t" r="r" b="b"/>
              <a:pathLst>
                <a:path w="815339" h="412750">
                  <a:moveTo>
                    <a:pt x="608329" y="0"/>
                  </a:moveTo>
                  <a:lnTo>
                    <a:pt x="608329" y="102869"/>
                  </a:lnTo>
                  <a:lnTo>
                    <a:pt x="0" y="102869"/>
                  </a:lnTo>
                  <a:lnTo>
                    <a:pt x="0" y="309880"/>
                  </a:lnTo>
                  <a:lnTo>
                    <a:pt x="608329" y="309880"/>
                  </a:lnTo>
                  <a:lnTo>
                    <a:pt x="608329" y="412750"/>
                  </a:lnTo>
                  <a:lnTo>
                    <a:pt x="815339" y="207009"/>
                  </a:lnTo>
                  <a:lnTo>
                    <a:pt x="60832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65500" y="5632450"/>
              <a:ext cx="815340" cy="412750"/>
            </a:xfrm>
            <a:custGeom>
              <a:avLst/>
              <a:gdLst/>
              <a:ahLst/>
              <a:cxnLst/>
              <a:rect l="l" t="t" r="r" b="b"/>
              <a:pathLst>
                <a:path w="815339" h="412750">
                  <a:moveTo>
                    <a:pt x="0" y="102869"/>
                  </a:moveTo>
                  <a:lnTo>
                    <a:pt x="608329" y="102869"/>
                  </a:lnTo>
                  <a:lnTo>
                    <a:pt x="608329" y="0"/>
                  </a:lnTo>
                  <a:lnTo>
                    <a:pt x="815339" y="207009"/>
                  </a:lnTo>
                  <a:lnTo>
                    <a:pt x="608329" y="412750"/>
                  </a:lnTo>
                  <a:lnTo>
                    <a:pt x="608329" y="309880"/>
                  </a:lnTo>
                  <a:lnTo>
                    <a:pt x="0" y="309880"/>
                  </a:lnTo>
                  <a:lnTo>
                    <a:pt x="0" y="102869"/>
                  </a:lnTo>
                  <a:close/>
                </a:path>
                <a:path w="815339" h="412750">
                  <a:moveTo>
                    <a:pt x="0" y="0"/>
                  </a:moveTo>
                  <a:lnTo>
                    <a:pt x="0" y="0"/>
                  </a:lnTo>
                </a:path>
                <a:path w="815339" h="412750">
                  <a:moveTo>
                    <a:pt x="815339" y="412750"/>
                  </a:moveTo>
                  <a:lnTo>
                    <a:pt x="815339" y="412750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272221" y="5429191"/>
            <a:ext cx="1927225" cy="762635"/>
            <a:chOff x="4272221" y="5429191"/>
            <a:chExt cx="1927225" cy="762635"/>
          </a:xfrm>
        </p:grpSpPr>
        <p:sp>
          <p:nvSpPr>
            <p:cNvPr id="15" name="object 15"/>
            <p:cNvSpPr/>
            <p:nvPr/>
          </p:nvSpPr>
          <p:spPr>
            <a:xfrm>
              <a:off x="4284980" y="5441950"/>
              <a:ext cx="1901189" cy="736600"/>
            </a:xfrm>
            <a:custGeom>
              <a:avLst/>
              <a:gdLst/>
              <a:ahLst/>
              <a:cxnLst/>
              <a:rect l="l" t="t" r="r" b="b"/>
              <a:pathLst>
                <a:path w="1901189" h="736600">
                  <a:moveTo>
                    <a:pt x="1778000" y="0"/>
                  </a:moveTo>
                  <a:lnTo>
                    <a:pt x="121920" y="0"/>
                  </a:lnTo>
                  <a:lnTo>
                    <a:pt x="77152" y="10497"/>
                  </a:lnTo>
                  <a:lnTo>
                    <a:pt x="38100" y="38258"/>
                  </a:lnTo>
                  <a:lnTo>
                    <a:pt x="10477" y="77688"/>
                  </a:lnTo>
                  <a:lnTo>
                    <a:pt x="0" y="123190"/>
                  </a:lnTo>
                  <a:lnTo>
                    <a:pt x="0" y="613410"/>
                  </a:lnTo>
                  <a:lnTo>
                    <a:pt x="10477" y="658911"/>
                  </a:lnTo>
                  <a:lnTo>
                    <a:pt x="38100" y="698341"/>
                  </a:lnTo>
                  <a:lnTo>
                    <a:pt x="77152" y="726102"/>
                  </a:lnTo>
                  <a:lnTo>
                    <a:pt x="121920" y="736600"/>
                  </a:lnTo>
                  <a:lnTo>
                    <a:pt x="1778000" y="736600"/>
                  </a:lnTo>
                  <a:lnTo>
                    <a:pt x="1823501" y="726102"/>
                  </a:lnTo>
                  <a:lnTo>
                    <a:pt x="1862931" y="698341"/>
                  </a:lnTo>
                  <a:lnTo>
                    <a:pt x="1890692" y="658911"/>
                  </a:lnTo>
                  <a:lnTo>
                    <a:pt x="1901190" y="613410"/>
                  </a:lnTo>
                  <a:lnTo>
                    <a:pt x="1901190" y="123190"/>
                  </a:lnTo>
                  <a:lnTo>
                    <a:pt x="1890692" y="77688"/>
                  </a:lnTo>
                  <a:lnTo>
                    <a:pt x="1862931" y="38258"/>
                  </a:lnTo>
                  <a:lnTo>
                    <a:pt x="1823501" y="10497"/>
                  </a:lnTo>
                  <a:lnTo>
                    <a:pt x="1778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4980" y="5441950"/>
              <a:ext cx="1901189" cy="736600"/>
            </a:xfrm>
            <a:custGeom>
              <a:avLst/>
              <a:gdLst/>
              <a:ahLst/>
              <a:cxnLst/>
              <a:rect l="l" t="t" r="r" b="b"/>
              <a:pathLst>
                <a:path w="1901189" h="736600">
                  <a:moveTo>
                    <a:pt x="121920" y="0"/>
                  </a:moveTo>
                  <a:lnTo>
                    <a:pt x="77152" y="10497"/>
                  </a:lnTo>
                  <a:lnTo>
                    <a:pt x="38100" y="38258"/>
                  </a:lnTo>
                  <a:lnTo>
                    <a:pt x="10477" y="77688"/>
                  </a:lnTo>
                  <a:lnTo>
                    <a:pt x="0" y="123190"/>
                  </a:lnTo>
                  <a:lnTo>
                    <a:pt x="0" y="613410"/>
                  </a:lnTo>
                  <a:lnTo>
                    <a:pt x="10477" y="658911"/>
                  </a:lnTo>
                  <a:lnTo>
                    <a:pt x="38100" y="698341"/>
                  </a:lnTo>
                  <a:lnTo>
                    <a:pt x="77152" y="726102"/>
                  </a:lnTo>
                  <a:lnTo>
                    <a:pt x="121920" y="736600"/>
                  </a:lnTo>
                  <a:lnTo>
                    <a:pt x="1778000" y="736600"/>
                  </a:lnTo>
                  <a:lnTo>
                    <a:pt x="1823501" y="726102"/>
                  </a:lnTo>
                  <a:lnTo>
                    <a:pt x="1862931" y="698341"/>
                  </a:lnTo>
                  <a:lnTo>
                    <a:pt x="1890692" y="658911"/>
                  </a:lnTo>
                  <a:lnTo>
                    <a:pt x="1901190" y="613410"/>
                  </a:lnTo>
                  <a:lnTo>
                    <a:pt x="1901190" y="123190"/>
                  </a:lnTo>
                  <a:lnTo>
                    <a:pt x="1890692" y="77688"/>
                  </a:lnTo>
                  <a:lnTo>
                    <a:pt x="1862931" y="38258"/>
                  </a:lnTo>
                  <a:lnTo>
                    <a:pt x="1823501" y="10497"/>
                  </a:lnTo>
                  <a:lnTo>
                    <a:pt x="1778000" y="0"/>
                  </a:lnTo>
                  <a:lnTo>
                    <a:pt x="121920" y="0"/>
                  </a:lnTo>
                  <a:close/>
                </a:path>
                <a:path w="1901189" h="736600">
                  <a:moveTo>
                    <a:pt x="0" y="0"/>
                  </a:moveTo>
                  <a:lnTo>
                    <a:pt x="0" y="0"/>
                  </a:lnTo>
                </a:path>
                <a:path w="1901189" h="736600">
                  <a:moveTo>
                    <a:pt x="1901190" y="736600"/>
                  </a:moveTo>
                  <a:lnTo>
                    <a:pt x="1901190" y="736600"/>
                  </a:lnTo>
                </a:path>
              </a:pathLst>
            </a:custGeom>
            <a:ln w="255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90720" y="5553709"/>
            <a:ext cx="1486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9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1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17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3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13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08090" y="4857750"/>
            <a:ext cx="2816860" cy="1976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29069" y="5248909"/>
            <a:ext cx="23171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70" dirty="0">
                <a:latin typeface="Times New Roman"/>
                <a:cs typeface="Times New Roman"/>
              </a:rPr>
              <a:t>Therefore, </a:t>
            </a:r>
            <a:r>
              <a:rPr sz="2400" spc="150" dirty="0">
                <a:latin typeface="Times New Roman"/>
                <a:cs typeface="Times New Roman"/>
              </a:rPr>
              <a:t>the  </a:t>
            </a:r>
            <a:r>
              <a:rPr sz="2400" spc="130" dirty="0">
                <a:latin typeface="Times New Roman"/>
                <a:cs typeface="Times New Roman"/>
              </a:rPr>
              <a:t>temperature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only  </a:t>
            </a:r>
            <a:r>
              <a:rPr sz="2400" spc="40" dirty="0">
                <a:latin typeface="Times New Roman"/>
                <a:cs typeface="Times New Roman"/>
              </a:rPr>
              <a:t>affects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Go"/>
                <a:cs typeface="Go"/>
              </a:rPr>
              <a:t>k</a:t>
            </a:r>
            <a:endParaRPr sz="2400">
              <a:latin typeface="Go"/>
              <a:cs typeface="G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7350" y="4663440"/>
            <a:ext cx="1790700" cy="46100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6" name="object 6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21" name="object 21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07340" y="1197609"/>
            <a:ext cx="8291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Because </a:t>
            </a:r>
            <a:r>
              <a:rPr sz="2400" i="1" dirty="0">
                <a:latin typeface="Arial"/>
                <a:cs typeface="Arial"/>
              </a:rPr>
              <a:t>k </a:t>
            </a:r>
            <a:r>
              <a:rPr sz="2400" spc="-10" dirty="0">
                <a:latin typeface="Arial"/>
                <a:cs typeface="Arial"/>
              </a:rPr>
              <a:t>varies </a:t>
            </a:r>
            <a:r>
              <a:rPr sz="2400" spc="-5" dirty="0">
                <a:latin typeface="Arial"/>
                <a:cs typeface="Arial"/>
              </a:rPr>
              <a:t>with temperature it can be used </a:t>
            </a:r>
            <a:r>
              <a:rPr sz="2400" dirty="0">
                <a:latin typeface="Arial"/>
                <a:cs typeface="Arial"/>
              </a:rPr>
              <a:t>to compare 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same </a:t>
            </a:r>
            <a:r>
              <a:rPr sz="2400" spc="-5" dirty="0">
                <a:latin typeface="Arial"/>
                <a:cs typeface="Arial"/>
              </a:rPr>
              <a:t>reaction at different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temperatures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370" y="2100579"/>
            <a:ext cx="3260090" cy="1313180"/>
          </a:xfrm>
          <a:prstGeom prst="rect">
            <a:avLst/>
          </a:prstGeom>
          <a:solidFill>
            <a:srgbClr val="A4C148"/>
          </a:solidFill>
        </p:spPr>
        <p:txBody>
          <a:bodyPr vert="horz" wrap="square" lIns="0" tIns="27939" rIns="0" bIns="0" rtlCol="0">
            <a:spAutoFit/>
          </a:bodyPr>
          <a:lstStyle/>
          <a:p>
            <a:pPr marL="659765" marR="292100" indent="-542290">
              <a:lnSpc>
                <a:spcPct val="102099"/>
              </a:lnSpc>
              <a:spcBef>
                <a:spcPts val="219"/>
              </a:spcBef>
              <a:tabLst>
                <a:tab pos="1864995" algn="l"/>
                <a:tab pos="2136775" algn="l"/>
              </a:tabLst>
            </a:pPr>
            <a:r>
              <a:rPr sz="20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Temperatu		</a:t>
            </a:r>
            <a:r>
              <a:rPr sz="20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Rate  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b="1" spc="18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spc="6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  <a:p>
            <a:pPr marL="592455">
              <a:lnSpc>
                <a:spcPts val="2125"/>
              </a:lnSpc>
              <a:spcBef>
                <a:spcPts val="50"/>
              </a:spcBef>
              <a:tabLst>
                <a:tab pos="1697355" algn="l"/>
              </a:tabLst>
            </a:pP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(K)	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(mol</a:t>
            </a:r>
            <a:r>
              <a:rPr sz="1725" b="1" spc="112" baseline="28985" dirty="0">
                <a:solidFill>
                  <a:srgbClr val="FFFFFF"/>
                </a:solidFill>
                <a:latin typeface="Times New Roman"/>
                <a:cs typeface="Times New Roman"/>
              </a:rPr>
              <a:t>-1 </a:t>
            </a:r>
            <a:r>
              <a:rPr sz="20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dm</a:t>
            </a:r>
            <a:r>
              <a:rPr sz="1725" b="1" spc="142" baseline="2898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725" b="1" spc="397" baseline="289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725" b="1" spc="112" baseline="2898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1725" baseline="28985">
              <a:latin typeface="Times New Roman"/>
              <a:cs typeface="Times New Roman"/>
            </a:endParaRPr>
          </a:p>
          <a:p>
            <a:pPr marL="2338070">
              <a:lnSpc>
                <a:spcPts val="2125"/>
              </a:lnSpc>
            </a:pPr>
            <a:r>
              <a:rPr sz="11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3000" b="1" spc="-44" baseline="-16666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000" baseline="-16666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93370" y="3413759"/>
            <a:ext cx="3260090" cy="797560"/>
            <a:chOff x="293370" y="3413759"/>
            <a:chExt cx="3260090" cy="797560"/>
          </a:xfrm>
        </p:grpSpPr>
        <p:sp>
          <p:nvSpPr>
            <p:cNvPr id="27" name="object 27"/>
            <p:cNvSpPr/>
            <p:nvPr/>
          </p:nvSpPr>
          <p:spPr>
            <a:xfrm>
              <a:off x="293370" y="3413759"/>
              <a:ext cx="3260090" cy="398780"/>
            </a:xfrm>
            <a:custGeom>
              <a:avLst/>
              <a:gdLst/>
              <a:ahLst/>
              <a:cxnLst/>
              <a:rect l="l" t="t" r="r" b="b"/>
              <a:pathLst>
                <a:path w="3260090" h="398779">
                  <a:moveTo>
                    <a:pt x="3260090" y="0"/>
                  </a:moveTo>
                  <a:lnTo>
                    <a:pt x="1567180" y="0"/>
                  </a:lnTo>
                  <a:lnTo>
                    <a:pt x="0" y="0"/>
                  </a:lnTo>
                  <a:lnTo>
                    <a:pt x="0" y="398780"/>
                  </a:lnTo>
                  <a:lnTo>
                    <a:pt x="1567180" y="398780"/>
                  </a:lnTo>
                  <a:lnTo>
                    <a:pt x="3260090" y="398780"/>
                  </a:lnTo>
                  <a:lnTo>
                    <a:pt x="3260090" y="0"/>
                  </a:lnTo>
                  <a:close/>
                </a:path>
              </a:pathLst>
            </a:custGeom>
            <a:solidFill>
              <a:srgbClr val="E0E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3370" y="3812539"/>
              <a:ext cx="3260090" cy="398780"/>
            </a:xfrm>
            <a:custGeom>
              <a:avLst/>
              <a:gdLst/>
              <a:ahLst/>
              <a:cxnLst/>
              <a:rect l="l" t="t" r="r" b="b"/>
              <a:pathLst>
                <a:path w="3260090" h="398779">
                  <a:moveTo>
                    <a:pt x="3260090" y="0"/>
                  </a:moveTo>
                  <a:lnTo>
                    <a:pt x="1567180" y="0"/>
                  </a:lnTo>
                  <a:lnTo>
                    <a:pt x="0" y="0"/>
                  </a:lnTo>
                  <a:lnTo>
                    <a:pt x="0" y="398780"/>
                  </a:lnTo>
                  <a:lnTo>
                    <a:pt x="1567180" y="398780"/>
                  </a:lnTo>
                  <a:lnTo>
                    <a:pt x="3260090" y="398780"/>
                  </a:lnTo>
                  <a:lnTo>
                    <a:pt x="3260090" y="0"/>
                  </a:lnTo>
                  <a:close/>
                </a:path>
              </a:pathLst>
            </a:custGeom>
            <a:solidFill>
              <a:srgbClr val="EFF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33119" y="3342640"/>
            <a:ext cx="2693670" cy="82296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840"/>
              </a:spcBef>
              <a:tabLst>
                <a:tab pos="1363345" algn="l"/>
              </a:tabLst>
            </a:pPr>
            <a:r>
              <a:rPr sz="2000" spc="-35" dirty="0">
                <a:latin typeface="Times New Roman"/>
                <a:cs typeface="Times New Roman"/>
              </a:rPr>
              <a:t>633	</a:t>
            </a:r>
            <a:r>
              <a:rPr sz="2000" spc="-30" dirty="0">
                <a:latin typeface="Times New Roman"/>
                <a:cs typeface="Times New Roman"/>
              </a:rPr>
              <a:t>0.0178 </a:t>
            </a:r>
            <a:r>
              <a:rPr sz="2000" spc="-40" dirty="0">
                <a:latin typeface="Times New Roman"/>
                <a:cs typeface="Times New Roman"/>
              </a:rPr>
              <a:t>x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10</a:t>
            </a:r>
            <a:r>
              <a:rPr sz="1725" spc="-120" baseline="28985" dirty="0">
                <a:latin typeface="Times New Roman"/>
                <a:cs typeface="Times New Roman"/>
              </a:rPr>
              <a:t>-3</a:t>
            </a:r>
            <a:endParaRPr sz="1725" baseline="28985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40"/>
              </a:spcBef>
              <a:tabLst>
                <a:tab pos="1500505" algn="l"/>
              </a:tabLst>
            </a:pPr>
            <a:r>
              <a:rPr sz="2000" spc="75" dirty="0">
                <a:latin typeface="Times New Roman"/>
                <a:cs typeface="Times New Roman"/>
              </a:rPr>
              <a:t>666	</a:t>
            </a:r>
            <a:r>
              <a:rPr sz="2000" spc="-50" dirty="0">
                <a:latin typeface="Times New Roman"/>
                <a:cs typeface="Times New Roman"/>
              </a:rPr>
              <a:t>0.107 </a:t>
            </a:r>
            <a:r>
              <a:rPr sz="2000" spc="-40" dirty="0">
                <a:latin typeface="Times New Roman"/>
                <a:cs typeface="Times New Roman"/>
              </a:rPr>
              <a:t>x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10</a:t>
            </a:r>
            <a:r>
              <a:rPr sz="1725" spc="-120" baseline="28985" dirty="0">
                <a:latin typeface="Times New Roman"/>
                <a:cs typeface="Times New Roman"/>
              </a:rPr>
              <a:t>-3</a:t>
            </a:r>
            <a:endParaRPr sz="1725" baseline="28985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93370" y="4211320"/>
            <a:ext cx="3260090" cy="797560"/>
            <a:chOff x="293370" y="4211320"/>
            <a:chExt cx="3260090" cy="797560"/>
          </a:xfrm>
        </p:grpSpPr>
        <p:sp>
          <p:nvSpPr>
            <p:cNvPr id="31" name="object 31"/>
            <p:cNvSpPr/>
            <p:nvPr/>
          </p:nvSpPr>
          <p:spPr>
            <a:xfrm>
              <a:off x="293370" y="4211319"/>
              <a:ext cx="3260090" cy="398780"/>
            </a:xfrm>
            <a:custGeom>
              <a:avLst/>
              <a:gdLst/>
              <a:ahLst/>
              <a:cxnLst/>
              <a:rect l="l" t="t" r="r" b="b"/>
              <a:pathLst>
                <a:path w="3260090" h="398779">
                  <a:moveTo>
                    <a:pt x="3260090" y="0"/>
                  </a:moveTo>
                  <a:lnTo>
                    <a:pt x="1567180" y="0"/>
                  </a:lnTo>
                  <a:lnTo>
                    <a:pt x="0" y="0"/>
                  </a:lnTo>
                  <a:lnTo>
                    <a:pt x="0" y="398780"/>
                  </a:lnTo>
                  <a:lnTo>
                    <a:pt x="1567180" y="398780"/>
                  </a:lnTo>
                  <a:lnTo>
                    <a:pt x="3260090" y="398780"/>
                  </a:lnTo>
                  <a:lnTo>
                    <a:pt x="3260090" y="0"/>
                  </a:lnTo>
                  <a:close/>
                </a:path>
              </a:pathLst>
            </a:custGeom>
            <a:solidFill>
              <a:srgbClr val="E0E8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3370" y="4610099"/>
              <a:ext cx="3260090" cy="398780"/>
            </a:xfrm>
            <a:custGeom>
              <a:avLst/>
              <a:gdLst/>
              <a:ahLst/>
              <a:cxnLst/>
              <a:rect l="l" t="t" r="r" b="b"/>
              <a:pathLst>
                <a:path w="3260090" h="398779">
                  <a:moveTo>
                    <a:pt x="3260090" y="0"/>
                  </a:moveTo>
                  <a:lnTo>
                    <a:pt x="1567180" y="0"/>
                  </a:lnTo>
                  <a:lnTo>
                    <a:pt x="0" y="0"/>
                  </a:lnTo>
                  <a:lnTo>
                    <a:pt x="0" y="398780"/>
                  </a:lnTo>
                  <a:lnTo>
                    <a:pt x="1567180" y="398780"/>
                  </a:lnTo>
                  <a:lnTo>
                    <a:pt x="3260090" y="398780"/>
                  </a:lnTo>
                  <a:lnTo>
                    <a:pt x="3260090" y="0"/>
                  </a:lnTo>
                  <a:close/>
                </a:path>
              </a:pathLst>
            </a:custGeom>
            <a:solidFill>
              <a:srgbClr val="EFF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39469" y="4140200"/>
            <a:ext cx="2687320" cy="82296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40"/>
              </a:spcBef>
              <a:tabLst>
                <a:tab pos="1496695" algn="l"/>
              </a:tabLst>
            </a:pPr>
            <a:r>
              <a:rPr sz="2000" spc="40" dirty="0">
                <a:latin typeface="Times New Roman"/>
                <a:cs typeface="Times New Roman"/>
              </a:rPr>
              <a:t>697	</a:t>
            </a:r>
            <a:r>
              <a:rPr sz="2000" spc="-55" dirty="0">
                <a:latin typeface="Times New Roman"/>
                <a:cs typeface="Times New Roman"/>
              </a:rPr>
              <a:t>0.501 </a:t>
            </a:r>
            <a:r>
              <a:rPr sz="2000" spc="-40" dirty="0">
                <a:latin typeface="Times New Roman"/>
                <a:cs typeface="Times New Roman"/>
              </a:rPr>
              <a:t>x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10</a:t>
            </a:r>
            <a:r>
              <a:rPr sz="1725" spc="-120" baseline="28985" dirty="0">
                <a:latin typeface="Times New Roman"/>
                <a:cs typeface="Times New Roman"/>
              </a:rPr>
              <a:t>-3</a:t>
            </a:r>
            <a:endParaRPr sz="1725" baseline="28985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740"/>
              </a:spcBef>
              <a:tabLst>
                <a:tab pos="1633855" algn="l"/>
              </a:tabLst>
            </a:pPr>
            <a:r>
              <a:rPr sz="2000" spc="-155" dirty="0">
                <a:latin typeface="Times New Roman"/>
                <a:cs typeface="Times New Roman"/>
              </a:rPr>
              <a:t>715	</a:t>
            </a:r>
            <a:r>
              <a:rPr sz="2000" spc="-85" dirty="0">
                <a:latin typeface="Times New Roman"/>
                <a:cs typeface="Times New Roman"/>
              </a:rPr>
              <a:t>1.05 </a:t>
            </a:r>
            <a:r>
              <a:rPr sz="2000" spc="-40" dirty="0">
                <a:latin typeface="Times New Roman"/>
                <a:cs typeface="Times New Roman"/>
              </a:rPr>
              <a:t>x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10</a:t>
            </a:r>
            <a:r>
              <a:rPr sz="1725" spc="-120" baseline="28985" dirty="0">
                <a:latin typeface="Times New Roman"/>
                <a:cs typeface="Times New Roman"/>
              </a:rPr>
              <a:t>-3</a:t>
            </a:r>
            <a:endParaRPr sz="1725" baseline="28985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3370" y="5008879"/>
            <a:ext cx="1567180" cy="398780"/>
          </a:xfrm>
          <a:custGeom>
            <a:avLst/>
            <a:gdLst/>
            <a:ahLst/>
            <a:cxnLst/>
            <a:rect l="l" t="t" r="r" b="b"/>
            <a:pathLst>
              <a:path w="1567180" h="398779">
                <a:moveTo>
                  <a:pt x="1567180" y="0"/>
                </a:moveTo>
                <a:lnTo>
                  <a:pt x="0" y="0"/>
                </a:lnTo>
                <a:lnTo>
                  <a:pt x="0" y="398780"/>
                </a:lnTo>
                <a:lnTo>
                  <a:pt x="1567180" y="398780"/>
                </a:lnTo>
                <a:lnTo>
                  <a:pt x="1567180" y="0"/>
                </a:lnTo>
                <a:close/>
              </a:path>
            </a:pathLst>
          </a:custGeom>
          <a:solidFill>
            <a:srgbClr val="E0E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06780" y="5107692"/>
            <a:ext cx="3409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2000" spc="-25" dirty="0">
                <a:latin typeface="Times New Roman"/>
                <a:cs typeface="Times New Roman"/>
              </a:rPr>
              <a:t>7</a:t>
            </a:r>
            <a:r>
              <a:rPr sz="2000" spc="70" dirty="0">
                <a:latin typeface="Times New Roman"/>
                <a:cs typeface="Times New Roman"/>
              </a:rPr>
              <a:t>8</a:t>
            </a:r>
            <a:r>
              <a:rPr sz="2000" spc="-375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60550" y="5008879"/>
            <a:ext cx="1692910" cy="398780"/>
          </a:xfrm>
          <a:custGeom>
            <a:avLst/>
            <a:gdLst/>
            <a:ahLst/>
            <a:cxnLst/>
            <a:rect l="l" t="t" r="r" b="b"/>
            <a:pathLst>
              <a:path w="1692910" h="398779">
                <a:moveTo>
                  <a:pt x="1692910" y="0"/>
                </a:moveTo>
                <a:lnTo>
                  <a:pt x="0" y="0"/>
                </a:lnTo>
                <a:lnTo>
                  <a:pt x="0" y="398780"/>
                </a:lnTo>
                <a:lnTo>
                  <a:pt x="1692910" y="398780"/>
                </a:lnTo>
                <a:lnTo>
                  <a:pt x="1692910" y="0"/>
                </a:lnTo>
                <a:close/>
              </a:path>
            </a:pathLst>
          </a:custGeom>
          <a:solidFill>
            <a:srgbClr val="E0E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3370" y="5008879"/>
            <a:ext cx="3260090" cy="3987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82550" algn="r">
              <a:lnSpc>
                <a:spcPct val="100000"/>
              </a:lnSpc>
              <a:spcBef>
                <a:spcPts val="280"/>
              </a:spcBef>
            </a:pPr>
            <a:r>
              <a:rPr sz="2000" spc="-200" dirty="0">
                <a:latin typeface="Times New Roman"/>
                <a:cs typeface="Times New Roman"/>
              </a:rPr>
              <a:t>15.1 </a:t>
            </a:r>
            <a:r>
              <a:rPr sz="2000" spc="-40" dirty="0">
                <a:latin typeface="Times New Roman"/>
                <a:cs typeface="Times New Roman"/>
              </a:rPr>
              <a:t>x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10</a:t>
            </a:r>
            <a:r>
              <a:rPr sz="1725" spc="-120" baseline="28985" dirty="0">
                <a:latin typeface="Times New Roman"/>
                <a:cs typeface="Times New Roman"/>
              </a:rPr>
              <a:t>-3</a:t>
            </a:r>
            <a:endParaRPr sz="1725" baseline="28985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099561" y="2172971"/>
            <a:ext cx="4180840" cy="2595880"/>
            <a:chOff x="4099561" y="2172971"/>
            <a:chExt cx="4180840" cy="2595880"/>
          </a:xfrm>
        </p:grpSpPr>
        <p:sp>
          <p:nvSpPr>
            <p:cNvPr id="39" name="object 39"/>
            <p:cNvSpPr/>
            <p:nvPr/>
          </p:nvSpPr>
          <p:spPr>
            <a:xfrm>
              <a:off x="4118610" y="2192019"/>
              <a:ext cx="4142740" cy="2557780"/>
            </a:xfrm>
            <a:custGeom>
              <a:avLst/>
              <a:gdLst/>
              <a:ahLst/>
              <a:cxnLst/>
              <a:rect l="l" t="t" r="r" b="b"/>
              <a:pathLst>
                <a:path w="4142740" h="2557779">
                  <a:moveTo>
                    <a:pt x="3716019" y="0"/>
                  </a:moveTo>
                  <a:lnTo>
                    <a:pt x="426719" y="0"/>
                  </a:lnTo>
                  <a:lnTo>
                    <a:pt x="381077" y="3187"/>
                  </a:lnTo>
                  <a:lnTo>
                    <a:pt x="335902" y="12440"/>
                  </a:lnTo>
                  <a:lnTo>
                    <a:pt x="291659" y="27292"/>
                  </a:lnTo>
                  <a:lnTo>
                    <a:pt x="248816" y="47275"/>
                  </a:lnTo>
                  <a:lnTo>
                    <a:pt x="207839" y="71923"/>
                  </a:lnTo>
                  <a:lnTo>
                    <a:pt x="169195" y="100770"/>
                  </a:lnTo>
                  <a:lnTo>
                    <a:pt x="133349" y="133349"/>
                  </a:lnTo>
                  <a:lnTo>
                    <a:pt x="100770" y="169195"/>
                  </a:lnTo>
                  <a:lnTo>
                    <a:pt x="71923" y="207839"/>
                  </a:lnTo>
                  <a:lnTo>
                    <a:pt x="47275" y="248816"/>
                  </a:lnTo>
                  <a:lnTo>
                    <a:pt x="27292" y="291659"/>
                  </a:lnTo>
                  <a:lnTo>
                    <a:pt x="12440" y="335902"/>
                  </a:lnTo>
                  <a:lnTo>
                    <a:pt x="3187" y="381077"/>
                  </a:lnTo>
                  <a:lnTo>
                    <a:pt x="0" y="426719"/>
                  </a:lnTo>
                  <a:lnTo>
                    <a:pt x="0" y="2131060"/>
                  </a:lnTo>
                  <a:lnTo>
                    <a:pt x="3187" y="2176702"/>
                  </a:lnTo>
                  <a:lnTo>
                    <a:pt x="12440" y="2221877"/>
                  </a:lnTo>
                  <a:lnTo>
                    <a:pt x="27292" y="2266120"/>
                  </a:lnTo>
                  <a:lnTo>
                    <a:pt x="47275" y="2308963"/>
                  </a:lnTo>
                  <a:lnTo>
                    <a:pt x="71923" y="2349940"/>
                  </a:lnTo>
                  <a:lnTo>
                    <a:pt x="100770" y="2388584"/>
                  </a:lnTo>
                  <a:lnTo>
                    <a:pt x="133350" y="2424429"/>
                  </a:lnTo>
                  <a:lnTo>
                    <a:pt x="169195" y="2457009"/>
                  </a:lnTo>
                  <a:lnTo>
                    <a:pt x="207839" y="2485856"/>
                  </a:lnTo>
                  <a:lnTo>
                    <a:pt x="248816" y="2510504"/>
                  </a:lnTo>
                  <a:lnTo>
                    <a:pt x="291659" y="2530487"/>
                  </a:lnTo>
                  <a:lnTo>
                    <a:pt x="335902" y="2545339"/>
                  </a:lnTo>
                  <a:lnTo>
                    <a:pt x="381077" y="2554592"/>
                  </a:lnTo>
                  <a:lnTo>
                    <a:pt x="426719" y="2557779"/>
                  </a:lnTo>
                  <a:lnTo>
                    <a:pt x="3716019" y="2557779"/>
                  </a:lnTo>
                  <a:lnTo>
                    <a:pt x="3761662" y="2554592"/>
                  </a:lnTo>
                  <a:lnTo>
                    <a:pt x="3806837" y="2545339"/>
                  </a:lnTo>
                  <a:lnTo>
                    <a:pt x="3851080" y="2530487"/>
                  </a:lnTo>
                  <a:lnTo>
                    <a:pt x="3893923" y="2510504"/>
                  </a:lnTo>
                  <a:lnTo>
                    <a:pt x="3934900" y="2485856"/>
                  </a:lnTo>
                  <a:lnTo>
                    <a:pt x="3973544" y="2457009"/>
                  </a:lnTo>
                  <a:lnTo>
                    <a:pt x="4009390" y="2424429"/>
                  </a:lnTo>
                  <a:lnTo>
                    <a:pt x="4041969" y="2388584"/>
                  </a:lnTo>
                  <a:lnTo>
                    <a:pt x="4070816" y="2349940"/>
                  </a:lnTo>
                  <a:lnTo>
                    <a:pt x="4095464" y="2308963"/>
                  </a:lnTo>
                  <a:lnTo>
                    <a:pt x="4115447" y="2266120"/>
                  </a:lnTo>
                  <a:lnTo>
                    <a:pt x="4130299" y="2221877"/>
                  </a:lnTo>
                  <a:lnTo>
                    <a:pt x="4139552" y="2176702"/>
                  </a:lnTo>
                  <a:lnTo>
                    <a:pt x="4142740" y="2131060"/>
                  </a:lnTo>
                  <a:lnTo>
                    <a:pt x="4142740" y="426719"/>
                  </a:lnTo>
                  <a:lnTo>
                    <a:pt x="4139552" y="381077"/>
                  </a:lnTo>
                  <a:lnTo>
                    <a:pt x="4130299" y="335902"/>
                  </a:lnTo>
                  <a:lnTo>
                    <a:pt x="4115447" y="291659"/>
                  </a:lnTo>
                  <a:lnTo>
                    <a:pt x="4095464" y="248816"/>
                  </a:lnTo>
                  <a:lnTo>
                    <a:pt x="4070816" y="207839"/>
                  </a:lnTo>
                  <a:lnTo>
                    <a:pt x="4041969" y="169195"/>
                  </a:lnTo>
                  <a:lnTo>
                    <a:pt x="4009389" y="133349"/>
                  </a:lnTo>
                  <a:lnTo>
                    <a:pt x="3973544" y="100770"/>
                  </a:lnTo>
                  <a:lnTo>
                    <a:pt x="3934900" y="71923"/>
                  </a:lnTo>
                  <a:lnTo>
                    <a:pt x="3893923" y="47275"/>
                  </a:lnTo>
                  <a:lnTo>
                    <a:pt x="3851080" y="27292"/>
                  </a:lnTo>
                  <a:lnTo>
                    <a:pt x="3806837" y="12440"/>
                  </a:lnTo>
                  <a:lnTo>
                    <a:pt x="3761662" y="3187"/>
                  </a:lnTo>
                  <a:lnTo>
                    <a:pt x="3716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18610" y="2192019"/>
              <a:ext cx="4142740" cy="2557780"/>
            </a:xfrm>
            <a:custGeom>
              <a:avLst/>
              <a:gdLst/>
              <a:ahLst/>
              <a:cxnLst/>
              <a:rect l="l" t="t" r="r" b="b"/>
              <a:pathLst>
                <a:path w="4142740" h="2557779">
                  <a:moveTo>
                    <a:pt x="426719" y="0"/>
                  </a:moveTo>
                  <a:lnTo>
                    <a:pt x="381077" y="3187"/>
                  </a:lnTo>
                  <a:lnTo>
                    <a:pt x="335902" y="12440"/>
                  </a:lnTo>
                  <a:lnTo>
                    <a:pt x="291659" y="27292"/>
                  </a:lnTo>
                  <a:lnTo>
                    <a:pt x="248816" y="47275"/>
                  </a:lnTo>
                  <a:lnTo>
                    <a:pt x="207839" y="71923"/>
                  </a:lnTo>
                  <a:lnTo>
                    <a:pt x="169195" y="100770"/>
                  </a:lnTo>
                  <a:lnTo>
                    <a:pt x="133349" y="133349"/>
                  </a:lnTo>
                  <a:lnTo>
                    <a:pt x="100770" y="169195"/>
                  </a:lnTo>
                  <a:lnTo>
                    <a:pt x="71923" y="207839"/>
                  </a:lnTo>
                  <a:lnTo>
                    <a:pt x="47275" y="248816"/>
                  </a:lnTo>
                  <a:lnTo>
                    <a:pt x="27292" y="291659"/>
                  </a:lnTo>
                  <a:lnTo>
                    <a:pt x="12440" y="335902"/>
                  </a:lnTo>
                  <a:lnTo>
                    <a:pt x="3187" y="381077"/>
                  </a:lnTo>
                  <a:lnTo>
                    <a:pt x="0" y="426719"/>
                  </a:lnTo>
                  <a:lnTo>
                    <a:pt x="0" y="2131060"/>
                  </a:lnTo>
                  <a:lnTo>
                    <a:pt x="3187" y="2176702"/>
                  </a:lnTo>
                  <a:lnTo>
                    <a:pt x="12440" y="2221877"/>
                  </a:lnTo>
                  <a:lnTo>
                    <a:pt x="27292" y="2266120"/>
                  </a:lnTo>
                  <a:lnTo>
                    <a:pt x="47275" y="2308963"/>
                  </a:lnTo>
                  <a:lnTo>
                    <a:pt x="71923" y="2349940"/>
                  </a:lnTo>
                  <a:lnTo>
                    <a:pt x="100770" y="2388584"/>
                  </a:lnTo>
                  <a:lnTo>
                    <a:pt x="133350" y="2424429"/>
                  </a:lnTo>
                  <a:lnTo>
                    <a:pt x="169195" y="2457009"/>
                  </a:lnTo>
                  <a:lnTo>
                    <a:pt x="207839" y="2485856"/>
                  </a:lnTo>
                  <a:lnTo>
                    <a:pt x="248816" y="2510504"/>
                  </a:lnTo>
                  <a:lnTo>
                    <a:pt x="291659" y="2530487"/>
                  </a:lnTo>
                  <a:lnTo>
                    <a:pt x="335902" y="2545339"/>
                  </a:lnTo>
                  <a:lnTo>
                    <a:pt x="381077" y="2554592"/>
                  </a:lnTo>
                  <a:lnTo>
                    <a:pt x="426719" y="2557779"/>
                  </a:lnTo>
                  <a:lnTo>
                    <a:pt x="3716019" y="2557779"/>
                  </a:lnTo>
                  <a:lnTo>
                    <a:pt x="3761662" y="2554592"/>
                  </a:lnTo>
                  <a:lnTo>
                    <a:pt x="3806837" y="2545339"/>
                  </a:lnTo>
                  <a:lnTo>
                    <a:pt x="3851080" y="2530487"/>
                  </a:lnTo>
                  <a:lnTo>
                    <a:pt x="3893923" y="2510504"/>
                  </a:lnTo>
                  <a:lnTo>
                    <a:pt x="3934900" y="2485856"/>
                  </a:lnTo>
                  <a:lnTo>
                    <a:pt x="3973544" y="2457009"/>
                  </a:lnTo>
                  <a:lnTo>
                    <a:pt x="4009390" y="2424429"/>
                  </a:lnTo>
                  <a:lnTo>
                    <a:pt x="4041969" y="2388584"/>
                  </a:lnTo>
                  <a:lnTo>
                    <a:pt x="4070816" y="2349940"/>
                  </a:lnTo>
                  <a:lnTo>
                    <a:pt x="4095464" y="2308963"/>
                  </a:lnTo>
                  <a:lnTo>
                    <a:pt x="4115447" y="2266120"/>
                  </a:lnTo>
                  <a:lnTo>
                    <a:pt x="4130299" y="2221877"/>
                  </a:lnTo>
                  <a:lnTo>
                    <a:pt x="4139552" y="2176702"/>
                  </a:lnTo>
                  <a:lnTo>
                    <a:pt x="4142740" y="2131060"/>
                  </a:lnTo>
                  <a:lnTo>
                    <a:pt x="4142740" y="426719"/>
                  </a:lnTo>
                  <a:lnTo>
                    <a:pt x="4139552" y="381077"/>
                  </a:lnTo>
                  <a:lnTo>
                    <a:pt x="4130299" y="335902"/>
                  </a:lnTo>
                  <a:lnTo>
                    <a:pt x="4115447" y="291659"/>
                  </a:lnTo>
                  <a:lnTo>
                    <a:pt x="4095464" y="248816"/>
                  </a:lnTo>
                  <a:lnTo>
                    <a:pt x="4070816" y="207839"/>
                  </a:lnTo>
                  <a:lnTo>
                    <a:pt x="4041969" y="169195"/>
                  </a:lnTo>
                  <a:lnTo>
                    <a:pt x="4009389" y="133349"/>
                  </a:lnTo>
                  <a:lnTo>
                    <a:pt x="3973544" y="100770"/>
                  </a:lnTo>
                  <a:lnTo>
                    <a:pt x="3934900" y="71923"/>
                  </a:lnTo>
                  <a:lnTo>
                    <a:pt x="3893923" y="47275"/>
                  </a:lnTo>
                  <a:lnTo>
                    <a:pt x="3851080" y="27292"/>
                  </a:lnTo>
                  <a:lnTo>
                    <a:pt x="3806837" y="12440"/>
                  </a:lnTo>
                  <a:lnTo>
                    <a:pt x="3761662" y="3187"/>
                  </a:lnTo>
                  <a:lnTo>
                    <a:pt x="3716019" y="0"/>
                  </a:lnTo>
                  <a:lnTo>
                    <a:pt x="426719" y="0"/>
                  </a:lnTo>
                  <a:close/>
                </a:path>
                <a:path w="4142740" h="2557779">
                  <a:moveTo>
                    <a:pt x="0" y="0"/>
                  </a:moveTo>
                  <a:lnTo>
                    <a:pt x="0" y="0"/>
                  </a:lnTo>
                </a:path>
                <a:path w="4142740" h="2557779">
                  <a:moveTo>
                    <a:pt x="4142740" y="2557779"/>
                  </a:moveTo>
                  <a:lnTo>
                    <a:pt x="4142740" y="2557779"/>
                  </a:lnTo>
                </a:path>
              </a:pathLst>
            </a:custGeom>
            <a:ln w="38097">
              <a:solidFill>
                <a:srgbClr val="009C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98009" y="1962150"/>
            <a:ext cx="1789430" cy="459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54879" y="2589529"/>
            <a:ext cx="2869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559" marR="5080" indent="-40386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What can </a:t>
            </a:r>
            <a:r>
              <a:rPr sz="2400" dirty="0">
                <a:latin typeface="Arial"/>
                <a:cs typeface="Arial"/>
              </a:rPr>
              <a:t>we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deduce  from 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table?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38650" y="3618229"/>
            <a:ext cx="34975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As temperature increases  so does the value of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25451" y="5005071"/>
            <a:ext cx="8365490" cy="1690370"/>
            <a:chOff x="425451" y="5005071"/>
            <a:chExt cx="8365490" cy="1690370"/>
          </a:xfrm>
        </p:grpSpPr>
        <p:sp>
          <p:nvSpPr>
            <p:cNvPr id="45" name="object 45"/>
            <p:cNvSpPr/>
            <p:nvPr/>
          </p:nvSpPr>
          <p:spPr>
            <a:xfrm>
              <a:off x="444499" y="5024119"/>
              <a:ext cx="8327390" cy="1652270"/>
            </a:xfrm>
            <a:custGeom>
              <a:avLst/>
              <a:gdLst/>
              <a:ahLst/>
              <a:cxnLst/>
              <a:rect l="l" t="t" r="r" b="b"/>
              <a:pathLst>
                <a:path w="8327390" h="1652270">
                  <a:moveTo>
                    <a:pt x="274320" y="0"/>
                  </a:moveTo>
                  <a:lnTo>
                    <a:pt x="228788" y="4935"/>
                  </a:lnTo>
                  <a:lnTo>
                    <a:pt x="184385" y="18975"/>
                  </a:lnTo>
                  <a:lnTo>
                    <a:pt x="142240" y="40969"/>
                  </a:lnTo>
                  <a:lnTo>
                    <a:pt x="103481" y="69768"/>
                  </a:lnTo>
                  <a:lnTo>
                    <a:pt x="69238" y="104221"/>
                  </a:lnTo>
                  <a:lnTo>
                    <a:pt x="40640" y="143180"/>
                  </a:lnTo>
                  <a:lnTo>
                    <a:pt x="18814" y="185494"/>
                  </a:lnTo>
                  <a:lnTo>
                    <a:pt x="4891" y="230014"/>
                  </a:lnTo>
                  <a:lnTo>
                    <a:pt x="0" y="275589"/>
                  </a:lnTo>
                  <a:lnTo>
                    <a:pt x="0" y="1376679"/>
                  </a:lnTo>
                  <a:lnTo>
                    <a:pt x="4891" y="1422255"/>
                  </a:lnTo>
                  <a:lnTo>
                    <a:pt x="18814" y="1466775"/>
                  </a:lnTo>
                  <a:lnTo>
                    <a:pt x="40640" y="1509089"/>
                  </a:lnTo>
                  <a:lnTo>
                    <a:pt x="69238" y="1548048"/>
                  </a:lnTo>
                  <a:lnTo>
                    <a:pt x="103481" y="1582501"/>
                  </a:lnTo>
                  <a:lnTo>
                    <a:pt x="142240" y="1611300"/>
                  </a:lnTo>
                  <a:lnTo>
                    <a:pt x="184385" y="1633294"/>
                  </a:lnTo>
                  <a:lnTo>
                    <a:pt x="228788" y="1647334"/>
                  </a:lnTo>
                  <a:lnTo>
                    <a:pt x="274320" y="1652269"/>
                  </a:lnTo>
                  <a:lnTo>
                    <a:pt x="8053070" y="1652269"/>
                  </a:lnTo>
                  <a:lnTo>
                    <a:pt x="8098601" y="1647334"/>
                  </a:lnTo>
                  <a:lnTo>
                    <a:pt x="8143004" y="1633294"/>
                  </a:lnTo>
                  <a:lnTo>
                    <a:pt x="8185150" y="1611300"/>
                  </a:lnTo>
                  <a:lnTo>
                    <a:pt x="8223908" y="1582501"/>
                  </a:lnTo>
                  <a:lnTo>
                    <a:pt x="8258151" y="1548048"/>
                  </a:lnTo>
                  <a:lnTo>
                    <a:pt x="8286750" y="1509089"/>
                  </a:lnTo>
                  <a:lnTo>
                    <a:pt x="8308575" y="1466775"/>
                  </a:lnTo>
                  <a:lnTo>
                    <a:pt x="8322498" y="1422255"/>
                  </a:lnTo>
                  <a:lnTo>
                    <a:pt x="8327390" y="1376679"/>
                  </a:lnTo>
                  <a:lnTo>
                    <a:pt x="8327390" y="275589"/>
                  </a:lnTo>
                  <a:lnTo>
                    <a:pt x="8322498" y="230014"/>
                  </a:lnTo>
                  <a:lnTo>
                    <a:pt x="8308575" y="185494"/>
                  </a:lnTo>
                  <a:lnTo>
                    <a:pt x="8286750" y="143180"/>
                  </a:lnTo>
                  <a:lnTo>
                    <a:pt x="8258151" y="104221"/>
                  </a:lnTo>
                  <a:lnTo>
                    <a:pt x="8223908" y="69768"/>
                  </a:lnTo>
                  <a:lnTo>
                    <a:pt x="8185150" y="40969"/>
                  </a:lnTo>
                  <a:lnTo>
                    <a:pt x="8143004" y="18975"/>
                  </a:lnTo>
                  <a:lnTo>
                    <a:pt x="8098601" y="4935"/>
                  </a:lnTo>
                  <a:lnTo>
                    <a:pt x="8053070" y="0"/>
                  </a:lnTo>
                  <a:lnTo>
                    <a:pt x="274320" y="0"/>
                  </a:lnTo>
                  <a:close/>
                </a:path>
                <a:path w="8327390" h="1652270">
                  <a:moveTo>
                    <a:pt x="0" y="0"/>
                  </a:moveTo>
                  <a:lnTo>
                    <a:pt x="0" y="0"/>
                  </a:lnTo>
                </a:path>
                <a:path w="8327390" h="1652270">
                  <a:moveTo>
                    <a:pt x="8327390" y="1652269"/>
                  </a:moveTo>
                  <a:lnTo>
                    <a:pt x="8327390" y="1652269"/>
                  </a:lnTo>
                </a:path>
              </a:pathLst>
            </a:custGeom>
            <a:ln w="38097">
              <a:solidFill>
                <a:srgbClr val="0075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3729" y="5157469"/>
              <a:ext cx="1478280" cy="1231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551429" y="5469890"/>
            <a:ext cx="5629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This </a:t>
            </a:r>
            <a:r>
              <a:rPr sz="2400" spc="-10" dirty="0">
                <a:latin typeface="Arial"/>
                <a:cs typeface="Arial"/>
              </a:rPr>
              <a:t>only </a:t>
            </a:r>
            <a:r>
              <a:rPr sz="2400" spc="-5" dirty="0">
                <a:latin typeface="Arial"/>
                <a:cs typeface="Arial"/>
              </a:rPr>
              <a:t>works if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concentration of the  reactants remains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same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52400" y="1206500"/>
            <a:ext cx="3754120" cy="1365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8140" y="1316990"/>
            <a:ext cx="32651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90" dirty="0"/>
              <a:t>Remember,</a:t>
            </a:r>
            <a:r>
              <a:rPr sz="2400" spc="-15" dirty="0"/>
              <a:t> </a:t>
            </a:r>
            <a:r>
              <a:rPr sz="2400" spc="125" dirty="0"/>
              <a:t>temperature  </a:t>
            </a:r>
            <a:r>
              <a:rPr sz="2400" spc="20" dirty="0"/>
              <a:t>is </a:t>
            </a:r>
            <a:r>
              <a:rPr sz="2400" spc="85" dirty="0"/>
              <a:t>a </a:t>
            </a:r>
            <a:r>
              <a:rPr sz="2400" spc="110" dirty="0"/>
              <a:t>measure </a:t>
            </a:r>
            <a:r>
              <a:rPr sz="2400" spc="20" dirty="0"/>
              <a:t>of </a:t>
            </a:r>
            <a:r>
              <a:rPr sz="2400" spc="150" dirty="0"/>
              <a:t>the  </a:t>
            </a:r>
            <a:r>
              <a:rPr sz="2400" spc="60" dirty="0"/>
              <a:t>average </a:t>
            </a:r>
            <a:r>
              <a:rPr sz="2400" spc="85" dirty="0"/>
              <a:t>kinetic</a:t>
            </a:r>
            <a:r>
              <a:rPr sz="2400" spc="-105" dirty="0"/>
              <a:t> </a:t>
            </a:r>
            <a:r>
              <a:rPr sz="2400" spc="75" dirty="0"/>
              <a:t>energy</a:t>
            </a:r>
            <a:endParaRPr sz="2400"/>
          </a:p>
        </p:txBody>
      </p:sp>
      <p:grpSp>
        <p:nvGrpSpPr>
          <p:cNvPr id="11" name="object 11"/>
          <p:cNvGrpSpPr/>
          <p:nvPr/>
        </p:nvGrpSpPr>
        <p:grpSpPr>
          <a:xfrm>
            <a:off x="4763770" y="1106169"/>
            <a:ext cx="4301490" cy="3376929"/>
            <a:chOff x="4763770" y="1106169"/>
            <a:chExt cx="4301490" cy="3376929"/>
          </a:xfrm>
        </p:grpSpPr>
        <p:sp>
          <p:nvSpPr>
            <p:cNvPr id="12" name="object 12"/>
            <p:cNvSpPr/>
            <p:nvPr/>
          </p:nvSpPr>
          <p:spPr>
            <a:xfrm>
              <a:off x="4855210" y="1163319"/>
              <a:ext cx="4191000" cy="3300729"/>
            </a:xfrm>
            <a:custGeom>
              <a:avLst/>
              <a:gdLst/>
              <a:ahLst/>
              <a:cxnLst/>
              <a:rect l="l" t="t" r="r" b="b"/>
              <a:pathLst>
                <a:path w="4191000" h="3300729">
                  <a:moveTo>
                    <a:pt x="3641090" y="0"/>
                  </a:moveTo>
                  <a:lnTo>
                    <a:pt x="549910" y="0"/>
                  </a:lnTo>
                  <a:lnTo>
                    <a:pt x="504036" y="2504"/>
                  </a:lnTo>
                  <a:lnTo>
                    <a:pt x="458468" y="9827"/>
                  </a:lnTo>
                  <a:lnTo>
                    <a:pt x="413484" y="21684"/>
                  </a:lnTo>
                  <a:lnTo>
                    <a:pt x="369367" y="37789"/>
                  </a:lnTo>
                  <a:lnTo>
                    <a:pt x="326398" y="57859"/>
                  </a:lnTo>
                  <a:lnTo>
                    <a:pt x="284856" y="81609"/>
                  </a:lnTo>
                  <a:lnTo>
                    <a:pt x="245023" y="108753"/>
                  </a:lnTo>
                  <a:lnTo>
                    <a:pt x="207180" y="139006"/>
                  </a:lnTo>
                  <a:lnTo>
                    <a:pt x="171608" y="172085"/>
                  </a:lnTo>
                  <a:lnTo>
                    <a:pt x="138588" y="207703"/>
                  </a:lnTo>
                  <a:lnTo>
                    <a:pt x="108400" y="245576"/>
                  </a:lnTo>
                  <a:lnTo>
                    <a:pt x="81327" y="285420"/>
                  </a:lnTo>
                  <a:lnTo>
                    <a:pt x="57647" y="326950"/>
                  </a:lnTo>
                  <a:lnTo>
                    <a:pt x="37643" y="369880"/>
                  </a:lnTo>
                  <a:lnTo>
                    <a:pt x="21595" y="413925"/>
                  </a:lnTo>
                  <a:lnTo>
                    <a:pt x="9785" y="458802"/>
                  </a:lnTo>
                  <a:lnTo>
                    <a:pt x="2493" y="504225"/>
                  </a:lnTo>
                  <a:lnTo>
                    <a:pt x="0" y="549909"/>
                  </a:lnTo>
                  <a:lnTo>
                    <a:pt x="0" y="2750819"/>
                  </a:lnTo>
                  <a:lnTo>
                    <a:pt x="2493" y="2796504"/>
                  </a:lnTo>
                  <a:lnTo>
                    <a:pt x="9785" y="2841927"/>
                  </a:lnTo>
                  <a:lnTo>
                    <a:pt x="21595" y="2886804"/>
                  </a:lnTo>
                  <a:lnTo>
                    <a:pt x="37643" y="2930849"/>
                  </a:lnTo>
                  <a:lnTo>
                    <a:pt x="57647" y="2973779"/>
                  </a:lnTo>
                  <a:lnTo>
                    <a:pt x="81327" y="3015309"/>
                  </a:lnTo>
                  <a:lnTo>
                    <a:pt x="108400" y="3055153"/>
                  </a:lnTo>
                  <a:lnTo>
                    <a:pt x="138588" y="3093026"/>
                  </a:lnTo>
                  <a:lnTo>
                    <a:pt x="171608" y="3128645"/>
                  </a:lnTo>
                  <a:lnTo>
                    <a:pt x="207180" y="3161723"/>
                  </a:lnTo>
                  <a:lnTo>
                    <a:pt x="245023" y="3191976"/>
                  </a:lnTo>
                  <a:lnTo>
                    <a:pt x="284856" y="3219120"/>
                  </a:lnTo>
                  <a:lnTo>
                    <a:pt x="326398" y="3242870"/>
                  </a:lnTo>
                  <a:lnTo>
                    <a:pt x="369367" y="3262940"/>
                  </a:lnTo>
                  <a:lnTo>
                    <a:pt x="413484" y="3279045"/>
                  </a:lnTo>
                  <a:lnTo>
                    <a:pt x="458468" y="3290902"/>
                  </a:lnTo>
                  <a:lnTo>
                    <a:pt x="504036" y="3298225"/>
                  </a:lnTo>
                  <a:lnTo>
                    <a:pt x="549910" y="3300729"/>
                  </a:lnTo>
                  <a:lnTo>
                    <a:pt x="3641090" y="3300729"/>
                  </a:lnTo>
                  <a:lnTo>
                    <a:pt x="3686774" y="3298225"/>
                  </a:lnTo>
                  <a:lnTo>
                    <a:pt x="3732197" y="3290902"/>
                  </a:lnTo>
                  <a:lnTo>
                    <a:pt x="3777074" y="3279045"/>
                  </a:lnTo>
                  <a:lnTo>
                    <a:pt x="3821119" y="3262940"/>
                  </a:lnTo>
                  <a:lnTo>
                    <a:pt x="3864049" y="3242870"/>
                  </a:lnTo>
                  <a:lnTo>
                    <a:pt x="3905579" y="3219120"/>
                  </a:lnTo>
                  <a:lnTo>
                    <a:pt x="3945423" y="3191976"/>
                  </a:lnTo>
                  <a:lnTo>
                    <a:pt x="3983296" y="3161723"/>
                  </a:lnTo>
                  <a:lnTo>
                    <a:pt x="4018915" y="3128644"/>
                  </a:lnTo>
                  <a:lnTo>
                    <a:pt x="4051993" y="3093026"/>
                  </a:lnTo>
                  <a:lnTo>
                    <a:pt x="4082246" y="3055153"/>
                  </a:lnTo>
                  <a:lnTo>
                    <a:pt x="4109390" y="3015309"/>
                  </a:lnTo>
                  <a:lnTo>
                    <a:pt x="4133140" y="2973779"/>
                  </a:lnTo>
                  <a:lnTo>
                    <a:pt x="4153210" y="2930849"/>
                  </a:lnTo>
                  <a:lnTo>
                    <a:pt x="4169315" y="2886804"/>
                  </a:lnTo>
                  <a:lnTo>
                    <a:pt x="4181172" y="2841927"/>
                  </a:lnTo>
                  <a:lnTo>
                    <a:pt x="4188495" y="2796504"/>
                  </a:lnTo>
                  <a:lnTo>
                    <a:pt x="4190999" y="2750819"/>
                  </a:lnTo>
                  <a:lnTo>
                    <a:pt x="4190999" y="549909"/>
                  </a:lnTo>
                  <a:lnTo>
                    <a:pt x="4188495" y="504225"/>
                  </a:lnTo>
                  <a:lnTo>
                    <a:pt x="4181172" y="458802"/>
                  </a:lnTo>
                  <a:lnTo>
                    <a:pt x="4169315" y="413925"/>
                  </a:lnTo>
                  <a:lnTo>
                    <a:pt x="4153210" y="369880"/>
                  </a:lnTo>
                  <a:lnTo>
                    <a:pt x="4133140" y="326950"/>
                  </a:lnTo>
                  <a:lnTo>
                    <a:pt x="4109390" y="285420"/>
                  </a:lnTo>
                  <a:lnTo>
                    <a:pt x="4082246" y="245576"/>
                  </a:lnTo>
                  <a:lnTo>
                    <a:pt x="4051993" y="207703"/>
                  </a:lnTo>
                  <a:lnTo>
                    <a:pt x="4018915" y="172084"/>
                  </a:lnTo>
                  <a:lnTo>
                    <a:pt x="3983296" y="139006"/>
                  </a:lnTo>
                  <a:lnTo>
                    <a:pt x="3945423" y="108753"/>
                  </a:lnTo>
                  <a:lnTo>
                    <a:pt x="3905579" y="81609"/>
                  </a:lnTo>
                  <a:lnTo>
                    <a:pt x="3864049" y="57859"/>
                  </a:lnTo>
                  <a:lnTo>
                    <a:pt x="3821119" y="37789"/>
                  </a:lnTo>
                  <a:lnTo>
                    <a:pt x="3777074" y="21684"/>
                  </a:lnTo>
                  <a:lnTo>
                    <a:pt x="3732197" y="9827"/>
                  </a:lnTo>
                  <a:lnTo>
                    <a:pt x="3686774" y="2504"/>
                  </a:lnTo>
                  <a:lnTo>
                    <a:pt x="3641090" y="0"/>
                  </a:lnTo>
                  <a:close/>
                </a:path>
              </a:pathLst>
            </a:custGeom>
            <a:solidFill>
              <a:srgbClr val="004430">
                <a:alpha val="47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55210" y="1163319"/>
              <a:ext cx="4191000" cy="3300729"/>
            </a:xfrm>
            <a:custGeom>
              <a:avLst/>
              <a:gdLst/>
              <a:ahLst/>
              <a:cxnLst/>
              <a:rect l="l" t="t" r="r" b="b"/>
              <a:pathLst>
                <a:path w="4191000" h="3300729">
                  <a:moveTo>
                    <a:pt x="549910" y="0"/>
                  </a:moveTo>
                  <a:lnTo>
                    <a:pt x="504036" y="2504"/>
                  </a:lnTo>
                  <a:lnTo>
                    <a:pt x="458468" y="9827"/>
                  </a:lnTo>
                  <a:lnTo>
                    <a:pt x="413484" y="21684"/>
                  </a:lnTo>
                  <a:lnTo>
                    <a:pt x="369367" y="37789"/>
                  </a:lnTo>
                  <a:lnTo>
                    <a:pt x="326398" y="57859"/>
                  </a:lnTo>
                  <a:lnTo>
                    <a:pt x="284856" y="81609"/>
                  </a:lnTo>
                  <a:lnTo>
                    <a:pt x="245023" y="108753"/>
                  </a:lnTo>
                  <a:lnTo>
                    <a:pt x="207180" y="139006"/>
                  </a:lnTo>
                  <a:lnTo>
                    <a:pt x="171608" y="172085"/>
                  </a:lnTo>
                  <a:lnTo>
                    <a:pt x="138588" y="207703"/>
                  </a:lnTo>
                  <a:lnTo>
                    <a:pt x="108400" y="245576"/>
                  </a:lnTo>
                  <a:lnTo>
                    <a:pt x="81327" y="285420"/>
                  </a:lnTo>
                  <a:lnTo>
                    <a:pt x="57647" y="326950"/>
                  </a:lnTo>
                  <a:lnTo>
                    <a:pt x="37643" y="369880"/>
                  </a:lnTo>
                  <a:lnTo>
                    <a:pt x="21595" y="413925"/>
                  </a:lnTo>
                  <a:lnTo>
                    <a:pt x="9785" y="458802"/>
                  </a:lnTo>
                  <a:lnTo>
                    <a:pt x="2493" y="504225"/>
                  </a:lnTo>
                  <a:lnTo>
                    <a:pt x="0" y="549909"/>
                  </a:lnTo>
                  <a:lnTo>
                    <a:pt x="0" y="2750819"/>
                  </a:lnTo>
                  <a:lnTo>
                    <a:pt x="2493" y="2796504"/>
                  </a:lnTo>
                  <a:lnTo>
                    <a:pt x="9785" y="2841927"/>
                  </a:lnTo>
                  <a:lnTo>
                    <a:pt x="21595" y="2886804"/>
                  </a:lnTo>
                  <a:lnTo>
                    <a:pt x="37643" y="2930849"/>
                  </a:lnTo>
                  <a:lnTo>
                    <a:pt x="57647" y="2973779"/>
                  </a:lnTo>
                  <a:lnTo>
                    <a:pt x="81327" y="3015309"/>
                  </a:lnTo>
                  <a:lnTo>
                    <a:pt x="108400" y="3055153"/>
                  </a:lnTo>
                  <a:lnTo>
                    <a:pt x="138588" y="3093026"/>
                  </a:lnTo>
                  <a:lnTo>
                    <a:pt x="171608" y="3128645"/>
                  </a:lnTo>
                  <a:lnTo>
                    <a:pt x="207180" y="3161723"/>
                  </a:lnTo>
                  <a:lnTo>
                    <a:pt x="245023" y="3191976"/>
                  </a:lnTo>
                  <a:lnTo>
                    <a:pt x="284856" y="3219120"/>
                  </a:lnTo>
                  <a:lnTo>
                    <a:pt x="326398" y="3242870"/>
                  </a:lnTo>
                  <a:lnTo>
                    <a:pt x="369367" y="3262940"/>
                  </a:lnTo>
                  <a:lnTo>
                    <a:pt x="413484" y="3279045"/>
                  </a:lnTo>
                  <a:lnTo>
                    <a:pt x="458468" y="3290902"/>
                  </a:lnTo>
                  <a:lnTo>
                    <a:pt x="504036" y="3298225"/>
                  </a:lnTo>
                  <a:lnTo>
                    <a:pt x="549910" y="3300729"/>
                  </a:lnTo>
                  <a:lnTo>
                    <a:pt x="3641090" y="3300729"/>
                  </a:lnTo>
                  <a:lnTo>
                    <a:pt x="3686774" y="3298225"/>
                  </a:lnTo>
                  <a:lnTo>
                    <a:pt x="3732197" y="3290902"/>
                  </a:lnTo>
                  <a:lnTo>
                    <a:pt x="3777074" y="3279045"/>
                  </a:lnTo>
                  <a:lnTo>
                    <a:pt x="3821119" y="3262940"/>
                  </a:lnTo>
                  <a:lnTo>
                    <a:pt x="3864049" y="3242870"/>
                  </a:lnTo>
                  <a:lnTo>
                    <a:pt x="3905579" y="3219120"/>
                  </a:lnTo>
                  <a:lnTo>
                    <a:pt x="3945423" y="3191976"/>
                  </a:lnTo>
                  <a:lnTo>
                    <a:pt x="3983296" y="3161723"/>
                  </a:lnTo>
                  <a:lnTo>
                    <a:pt x="4018915" y="3128644"/>
                  </a:lnTo>
                  <a:lnTo>
                    <a:pt x="4051993" y="3093026"/>
                  </a:lnTo>
                  <a:lnTo>
                    <a:pt x="4082246" y="3055153"/>
                  </a:lnTo>
                  <a:lnTo>
                    <a:pt x="4109390" y="3015309"/>
                  </a:lnTo>
                  <a:lnTo>
                    <a:pt x="4133140" y="2973779"/>
                  </a:lnTo>
                  <a:lnTo>
                    <a:pt x="4153210" y="2930849"/>
                  </a:lnTo>
                  <a:lnTo>
                    <a:pt x="4169315" y="2886804"/>
                  </a:lnTo>
                  <a:lnTo>
                    <a:pt x="4181172" y="2841927"/>
                  </a:lnTo>
                  <a:lnTo>
                    <a:pt x="4188495" y="2796504"/>
                  </a:lnTo>
                  <a:lnTo>
                    <a:pt x="4190999" y="2750819"/>
                  </a:lnTo>
                  <a:lnTo>
                    <a:pt x="4190999" y="549909"/>
                  </a:lnTo>
                  <a:lnTo>
                    <a:pt x="4188495" y="504225"/>
                  </a:lnTo>
                  <a:lnTo>
                    <a:pt x="4181172" y="458802"/>
                  </a:lnTo>
                  <a:lnTo>
                    <a:pt x="4169315" y="413925"/>
                  </a:lnTo>
                  <a:lnTo>
                    <a:pt x="4153210" y="369880"/>
                  </a:lnTo>
                  <a:lnTo>
                    <a:pt x="4133140" y="326950"/>
                  </a:lnTo>
                  <a:lnTo>
                    <a:pt x="4109390" y="285420"/>
                  </a:lnTo>
                  <a:lnTo>
                    <a:pt x="4082246" y="245576"/>
                  </a:lnTo>
                  <a:lnTo>
                    <a:pt x="4051993" y="207703"/>
                  </a:lnTo>
                  <a:lnTo>
                    <a:pt x="4018915" y="172084"/>
                  </a:lnTo>
                  <a:lnTo>
                    <a:pt x="3983296" y="139006"/>
                  </a:lnTo>
                  <a:lnTo>
                    <a:pt x="3945423" y="108753"/>
                  </a:lnTo>
                  <a:lnTo>
                    <a:pt x="3905579" y="81609"/>
                  </a:lnTo>
                  <a:lnTo>
                    <a:pt x="3864049" y="57859"/>
                  </a:lnTo>
                  <a:lnTo>
                    <a:pt x="3821119" y="37789"/>
                  </a:lnTo>
                  <a:lnTo>
                    <a:pt x="3777074" y="21684"/>
                  </a:lnTo>
                  <a:lnTo>
                    <a:pt x="3732197" y="9827"/>
                  </a:lnTo>
                  <a:lnTo>
                    <a:pt x="3686774" y="2504"/>
                  </a:lnTo>
                  <a:lnTo>
                    <a:pt x="3641090" y="0"/>
                  </a:lnTo>
                  <a:lnTo>
                    <a:pt x="549910" y="0"/>
                  </a:lnTo>
                  <a:close/>
                </a:path>
                <a:path w="4191000" h="3300729">
                  <a:moveTo>
                    <a:pt x="0" y="0"/>
                  </a:moveTo>
                  <a:lnTo>
                    <a:pt x="0" y="0"/>
                  </a:lnTo>
                </a:path>
                <a:path w="4191000" h="3300729">
                  <a:moveTo>
                    <a:pt x="4190999" y="3300729"/>
                  </a:moveTo>
                  <a:lnTo>
                    <a:pt x="4190999" y="3300729"/>
                  </a:lnTo>
                </a:path>
              </a:pathLst>
            </a:custGeom>
            <a:ln w="38097">
              <a:solidFill>
                <a:srgbClr val="0044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82820" y="1125219"/>
              <a:ext cx="4191000" cy="3300729"/>
            </a:xfrm>
            <a:custGeom>
              <a:avLst/>
              <a:gdLst/>
              <a:ahLst/>
              <a:cxnLst/>
              <a:rect l="l" t="t" r="r" b="b"/>
              <a:pathLst>
                <a:path w="4191000" h="3300729">
                  <a:moveTo>
                    <a:pt x="3641089" y="0"/>
                  </a:moveTo>
                  <a:lnTo>
                    <a:pt x="549909" y="0"/>
                  </a:lnTo>
                  <a:lnTo>
                    <a:pt x="504225" y="2504"/>
                  </a:lnTo>
                  <a:lnTo>
                    <a:pt x="458802" y="9827"/>
                  </a:lnTo>
                  <a:lnTo>
                    <a:pt x="413925" y="21684"/>
                  </a:lnTo>
                  <a:lnTo>
                    <a:pt x="369880" y="37789"/>
                  </a:lnTo>
                  <a:lnTo>
                    <a:pt x="326950" y="57859"/>
                  </a:lnTo>
                  <a:lnTo>
                    <a:pt x="285420" y="81609"/>
                  </a:lnTo>
                  <a:lnTo>
                    <a:pt x="245576" y="108753"/>
                  </a:lnTo>
                  <a:lnTo>
                    <a:pt x="207703" y="139006"/>
                  </a:lnTo>
                  <a:lnTo>
                    <a:pt x="172084" y="172085"/>
                  </a:lnTo>
                  <a:lnTo>
                    <a:pt x="139006" y="207703"/>
                  </a:lnTo>
                  <a:lnTo>
                    <a:pt x="108753" y="245576"/>
                  </a:lnTo>
                  <a:lnTo>
                    <a:pt x="81609" y="285420"/>
                  </a:lnTo>
                  <a:lnTo>
                    <a:pt x="57859" y="326950"/>
                  </a:lnTo>
                  <a:lnTo>
                    <a:pt x="37789" y="369880"/>
                  </a:lnTo>
                  <a:lnTo>
                    <a:pt x="21684" y="413925"/>
                  </a:lnTo>
                  <a:lnTo>
                    <a:pt x="9827" y="458802"/>
                  </a:lnTo>
                  <a:lnTo>
                    <a:pt x="2504" y="504225"/>
                  </a:lnTo>
                  <a:lnTo>
                    <a:pt x="0" y="549909"/>
                  </a:lnTo>
                  <a:lnTo>
                    <a:pt x="0" y="2750819"/>
                  </a:lnTo>
                  <a:lnTo>
                    <a:pt x="2504" y="2796504"/>
                  </a:lnTo>
                  <a:lnTo>
                    <a:pt x="9827" y="2841927"/>
                  </a:lnTo>
                  <a:lnTo>
                    <a:pt x="21684" y="2886804"/>
                  </a:lnTo>
                  <a:lnTo>
                    <a:pt x="37789" y="2930849"/>
                  </a:lnTo>
                  <a:lnTo>
                    <a:pt x="57859" y="2973779"/>
                  </a:lnTo>
                  <a:lnTo>
                    <a:pt x="81609" y="3015309"/>
                  </a:lnTo>
                  <a:lnTo>
                    <a:pt x="108753" y="3055153"/>
                  </a:lnTo>
                  <a:lnTo>
                    <a:pt x="139006" y="3093026"/>
                  </a:lnTo>
                  <a:lnTo>
                    <a:pt x="172085" y="3128645"/>
                  </a:lnTo>
                  <a:lnTo>
                    <a:pt x="207703" y="3161723"/>
                  </a:lnTo>
                  <a:lnTo>
                    <a:pt x="245576" y="3191976"/>
                  </a:lnTo>
                  <a:lnTo>
                    <a:pt x="285420" y="3219120"/>
                  </a:lnTo>
                  <a:lnTo>
                    <a:pt x="326950" y="3242870"/>
                  </a:lnTo>
                  <a:lnTo>
                    <a:pt x="369880" y="3262940"/>
                  </a:lnTo>
                  <a:lnTo>
                    <a:pt x="413925" y="3279045"/>
                  </a:lnTo>
                  <a:lnTo>
                    <a:pt x="458802" y="3290902"/>
                  </a:lnTo>
                  <a:lnTo>
                    <a:pt x="504225" y="3298225"/>
                  </a:lnTo>
                  <a:lnTo>
                    <a:pt x="549909" y="3300729"/>
                  </a:lnTo>
                  <a:lnTo>
                    <a:pt x="3641089" y="3300729"/>
                  </a:lnTo>
                  <a:lnTo>
                    <a:pt x="3686963" y="3298225"/>
                  </a:lnTo>
                  <a:lnTo>
                    <a:pt x="3732531" y="3290902"/>
                  </a:lnTo>
                  <a:lnTo>
                    <a:pt x="3777515" y="3279045"/>
                  </a:lnTo>
                  <a:lnTo>
                    <a:pt x="3821632" y="3262940"/>
                  </a:lnTo>
                  <a:lnTo>
                    <a:pt x="3864601" y="3242870"/>
                  </a:lnTo>
                  <a:lnTo>
                    <a:pt x="3906143" y="3219120"/>
                  </a:lnTo>
                  <a:lnTo>
                    <a:pt x="3945976" y="3191976"/>
                  </a:lnTo>
                  <a:lnTo>
                    <a:pt x="3983819" y="3161723"/>
                  </a:lnTo>
                  <a:lnTo>
                    <a:pt x="4019391" y="3128644"/>
                  </a:lnTo>
                  <a:lnTo>
                    <a:pt x="4052411" y="3093026"/>
                  </a:lnTo>
                  <a:lnTo>
                    <a:pt x="4082599" y="3055153"/>
                  </a:lnTo>
                  <a:lnTo>
                    <a:pt x="4109672" y="3015309"/>
                  </a:lnTo>
                  <a:lnTo>
                    <a:pt x="4133352" y="2973779"/>
                  </a:lnTo>
                  <a:lnTo>
                    <a:pt x="4153356" y="2930849"/>
                  </a:lnTo>
                  <a:lnTo>
                    <a:pt x="4169404" y="2886804"/>
                  </a:lnTo>
                  <a:lnTo>
                    <a:pt x="4181214" y="2841927"/>
                  </a:lnTo>
                  <a:lnTo>
                    <a:pt x="4188506" y="2796504"/>
                  </a:lnTo>
                  <a:lnTo>
                    <a:pt x="4191000" y="2750819"/>
                  </a:lnTo>
                  <a:lnTo>
                    <a:pt x="4191000" y="549909"/>
                  </a:lnTo>
                  <a:lnTo>
                    <a:pt x="4188506" y="504225"/>
                  </a:lnTo>
                  <a:lnTo>
                    <a:pt x="4181214" y="458802"/>
                  </a:lnTo>
                  <a:lnTo>
                    <a:pt x="4169404" y="413925"/>
                  </a:lnTo>
                  <a:lnTo>
                    <a:pt x="4153356" y="369880"/>
                  </a:lnTo>
                  <a:lnTo>
                    <a:pt x="4133352" y="326950"/>
                  </a:lnTo>
                  <a:lnTo>
                    <a:pt x="4109672" y="285420"/>
                  </a:lnTo>
                  <a:lnTo>
                    <a:pt x="4082599" y="245576"/>
                  </a:lnTo>
                  <a:lnTo>
                    <a:pt x="4052411" y="207703"/>
                  </a:lnTo>
                  <a:lnTo>
                    <a:pt x="4019391" y="172084"/>
                  </a:lnTo>
                  <a:lnTo>
                    <a:pt x="3983819" y="139006"/>
                  </a:lnTo>
                  <a:lnTo>
                    <a:pt x="3945976" y="108753"/>
                  </a:lnTo>
                  <a:lnTo>
                    <a:pt x="3906143" y="81609"/>
                  </a:lnTo>
                  <a:lnTo>
                    <a:pt x="3864601" y="57859"/>
                  </a:lnTo>
                  <a:lnTo>
                    <a:pt x="3821632" y="37789"/>
                  </a:lnTo>
                  <a:lnTo>
                    <a:pt x="3777515" y="21684"/>
                  </a:lnTo>
                  <a:lnTo>
                    <a:pt x="3732531" y="9827"/>
                  </a:lnTo>
                  <a:lnTo>
                    <a:pt x="3686963" y="2504"/>
                  </a:lnTo>
                  <a:lnTo>
                    <a:pt x="36410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82820" y="1125219"/>
              <a:ext cx="4191000" cy="3300729"/>
            </a:xfrm>
            <a:custGeom>
              <a:avLst/>
              <a:gdLst/>
              <a:ahLst/>
              <a:cxnLst/>
              <a:rect l="l" t="t" r="r" b="b"/>
              <a:pathLst>
                <a:path w="4191000" h="3300729">
                  <a:moveTo>
                    <a:pt x="549909" y="0"/>
                  </a:moveTo>
                  <a:lnTo>
                    <a:pt x="504225" y="2504"/>
                  </a:lnTo>
                  <a:lnTo>
                    <a:pt x="458802" y="9827"/>
                  </a:lnTo>
                  <a:lnTo>
                    <a:pt x="413925" y="21684"/>
                  </a:lnTo>
                  <a:lnTo>
                    <a:pt x="369880" y="37789"/>
                  </a:lnTo>
                  <a:lnTo>
                    <a:pt x="326950" y="57859"/>
                  </a:lnTo>
                  <a:lnTo>
                    <a:pt x="285420" y="81609"/>
                  </a:lnTo>
                  <a:lnTo>
                    <a:pt x="245576" y="108753"/>
                  </a:lnTo>
                  <a:lnTo>
                    <a:pt x="207703" y="139006"/>
                  </a:lnTo>
                  <a:lnTo>
                    <a:pt x="172084" y="172085"/>
                  </a:lnTo>
                  <a:lnTo>
                    <a:pt x="139006" y="207703"/>
                  </a:lnTo>
                  <a:lnTo>
                    <a:pt x="108753" y="245576"/>
                  </a:lnTo>
                  <a:lnTo>
                    <a:pt x="81609" y="285420"/>
                  </a:lnTo>
                  <a:lnTo>
                    <a:pt x="57859" y="326950"/>
                  </a:lnTo>
                  <a:lnTo>
                    <a:pt x="37789" y="369880"/>
                  </a:lnTo>
                  <a:lnTo>
                    <a:pt x="21684" y="413925"/>
                  </a:lnTo>
                  <a:lnTo>
                    <a:pt x="9827" y="458802"/>
                  </a:lnTo>
                  <a:lnTo>
                    <a:pt x="2504" y="504225"/>
                  </a:lnTo>
                  <a:lnTo>
                    <a:pt x="0" y="549909"/>
                  </a:lnTo>
                  <a:lnTo>
                    <a:pt x="0" y="2750819"/>
                  </a:lnTo>
                  <a:lnTo>
                    <a:pt x="2504" y="2796504"/>
                  </a:lnTo>
                  <a:lnTo>
                    <a:pt x="9827" y="2841927"/>
                  </a:lnTo>
                  <a:lnTo>
                    <a:pt x="21684" y="2886804"/>
                  </a:lnTo>
                  <a:lnTo>
                    <a:pt x="37789" y="2930849"/>
                  </a:lnTo>
                  <a:lnTo>
                    <a:pt x="57859" y="2973779"/>
                  </a:lnTo>
                  <a:lnTo>
                    <a:pt x="81609" y="3015309"/>
                  </a:lnTo>
                  <a:lnTo>
                    <a:pt x="108753" y="3055153"/>
                  </a:lnTo>
                  <a:lnTo>
                    <a:pt x="139006" y="3093026"/>
                  </a:lnTo>
                  <a:lnTo>
                    <a:pt x="172085" y="3128645"/>
                  </a:lnTo>
                  <a:lnTo>
                    <a:pt x="207703" y="3161723"/>
                  </a:lnTo>
                  <a:lnTo>
                    <a:pt x="245576" y="3191976"/>
                  </a:lnTo>
                  <a:lnTo>
                    <a:pt x="285420" y="3219120"/>
                  </a:lnTo>
                  <a:lnTo>
                    <a:pt x="326950" y="3242870"/>
                  </a:lnTo>
                  <a:lnTo>
                    <a:pt x="369880" y="3262940"/>
                  </a:lnTo>
                  <a:lnTo>
                    <a:pt x="413925" y="3279045"/>
                  </a:lnTo>
                  <a:lnTo>
                    <a:pt x="458802" y="3290902"/>
                  </a:lnTo>
                  <a:lnTo>
                    <a:pt x="504225" y="3298225"/>
                  </a:lnTo>
                  <a:lnTo>
                    <a:pt x="549909" y="3300729"/>
                  </a:lnTo>
                  <a:lnTo>
                    <a:pt x="3641089" y="3300729"/>
                  </a:lnTo>
                  <a:lnTo>
                    <a:pt x="3686963" y="3298225"/>
                  </a:lnTo>
                  <a:lnTo>
                    <a:pt x="3732531" y="3290902"/>
                  </a:lnTo>
                  <a:lnTo>
                    <a:pt x="3777515" y="3279045"/>
                  </a:lnTo>
                  <a:lnTo>
                    <a:pt x="3821632" y="3262940"/>
                  </a:lnTo>
                  <a:lnTo>
                    <a:pt x="3864601" y="3242870"/>
                  </a:lnTo>
                  <a:lnTo>
                    <a:pt x="3906143" y="3219120"/>
                  </a:lnTo>
                  <a:lnTo>
                    <a:pt x="3945976" y="3191976"/>
                  </a:lnTo>
                  <a:lnTo>
                    <a:pt x="3983819" y="3161723"/>
                  </a:lnTo>
                  <a:lnTo>
                    <a:pt x="4019391" y="3128644"/>
                  </a:lnTo>
                  <a:lnTo>
                    <a:pt x="4052411" y="3093026"/>
                  </a:lnTo>
                  <a:lnTo>
                    <a:pt x="4082599" y="3055153"/>
                  </a:lnTo>
                  <a:lnTo>
                    <a:pt x="4109672" y="3015309"/>
                  </a:lnTo>
                  <a:lnTo>
                    <a:pt x="4133352" y="2973779"/>
                  </a:lnTo>
                  <a:lnTo>
                    <a:pt x="4153356" y="2930849"/>
                  </a:lnTo>
                  <a:lnTo>
                    <a:pt x="4169404" y="2886804"/>
                  </a:lnTo>
                  <a:lnTo>
                    <a:pt x="4181214" y="2841927"/>
                  </a:lnTo>
                  <a:lnTo>
                    <a:pt x="4188506" y="2796504"/>
                  </a:lnTo>
                  <a:lnTo>
                    <a:pt x="4191000" y="2750819"/>
                  </a:lnTo>
                  <a:lnTo>
                    <a:pt x="4191000" y="549909"/>
                  </a:lnTo>
                  <a:lnTo>
                    <a:pt x="4188506" y="504225"/>
                  </a:lnTo>
                  <a:lnTo>
                    <a:pt x="4181214" y="458802"/>
                  </a:lnTo>
                  <a:lnTo>
                    <a:pt x="4169404" y="413925"/>
                  </a:lnTo>
                  <a:lnTo>
                    <a:pt x="4153356" y="369880"/>
                  </a:lnTo>
                  <a:lnTo>
                    <a:pt x="4133352" y="326950"/>
                  </a:lnTo>
                  <a:lnTo>
                    <a:pt x="4109672" y="285420"/>
                  </a:lnTo>
                  <a:lnTo>
                    <a:pt x="4082599" y="245576"/>
                  </a:lnTo>
                  <a:lnTo>
                    <a:pt x="4052411" y="207703"/>
                  </a:lnTo>
                  <a:lnTo>
                    <a:pt x="4019391" y="172084"/>
                  </a:lnTo>
                  <a:lnTo>
                    <a:pt x="3983819" y="139006"/>
                  </a:lnTo>
                  <a:lnTo>
                    <a:pt x="3945976" y="108753"/>
                  </a:lnTo>
                  <a:lnTo>
                    <a:pt x="3906143" y="81609"/>
                  </a:lnTo>
                  <a:lnTo>
                    <a:pt x="3864601" y="57859"/>
                  </a:lnTo>
                  <a:lnTo>
                    <a:pt x="3821632" y="37789"/>
                  </a:lnTo>
                  <a:lnTo>
                    <a:pt x="3777515" y="21684"/>
                  </a:lnTo>
                  <a:lnTo>
                    <a:pt x="3732531" y="9827"/>
                  </a:lnTo>
                  <a:lnTo>
                    <a:pt x="3686963" y="2504"/>
                  </a:lnTo>
                  <a:lnTo>
                    <a:pt x="3641089" y="0"/>
                  </a:lnTo>
                  <a:lnTo>
                    <a:pt x="549909" y="0"/>
                  </a:lnTo>
                  <a:close/>
                </a:path>
                <a:path w="4191000" h="3300729">
                  <a:moveTo>
                    <a:pt x="0" y="0"/>
                  </a:moveTo>
                  <a:lnTo>
                    <a:pt x="0" y="0"/>
                  </a:lnTo>
                </a:path>
                <a:path w="4191000" h="3300729">
                  <a:moveTo>
                    <a:pt x="4191000" y="3300729"/>
                  </a:moveTo>
                  <a:lnTo>
                    <a:pt x="4191000" y="3300729"/>
                  </a:lnTo>
                </a:path>
              </a:pathLst>
            </a:custGeom>
            <a:ln w="38097">
              <a:solidFill>
                <a:srgbClr val="0599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76520" y="1320800"/>
            <a:ext cx="34016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latin typeface="Times New Roman"/>
                <a:cs typeface="Times New Roman"/>
              </a:rPr>
              <a:t>Pa</a:t>
            </a:r>
            <a:r>
              <a:rPr sz="3600" spc="-39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400" spc="-265" dirty="0">
                <a:latin typeface="Times New Roman"/>
                <a:cs typeface="Times New Roman"/>
              </a:rPr>
              <a:t>r</a:t>
            </a:r>
            <a:r>
              <a:rPr sz="3600" spc="-39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r</a:t>
            </a:r>
            <a:r>
              <a:rPr sz="2400" spc="-265" dirty="0">
                <a:latin typeface="Times New Roman"/>
                <a:cs typeface="Times New Roman"/>
              </a:rPr>
              <a:t>t</a:t>
            </a:r>
            <a:r>
              <a:rPr sz="3600" spc="-39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400" spc="-265" dirty="0">
                <a:latin typeface="Times New Roman"/>
                <a:cs typeface="Times New Roman"/>
              </a:rPr>
              <a:t>i</a:t>
            </a:r>
            <a:r>
              <a:rPr sz="3600" spc="-39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i</a:t>
            </a:r>
            <a:r>
              <a:rPr sz="2400" spc="-265" dirty="0">
                <a:latin typeface="Times New Roman"/>
                <a:cs typeface="Times New Roman"/>
              </a:rPr>
              <a:t>cle</a:t>
            </a:r>
            <a:r>
              <a:rPr sz="3600" spc="-39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400" spc="-265" dirty="0">
                <a:latin typeface="Times New Roman"/>
                <a:cs typeface="Times New Roman"/>
              </a:rPr>
              <a:t>s </a:t>
            </a:r>
            <a:r>
              <a:rPr sz="2400" spc="-130" dirty="0">
                <a:latin typeface="Times New Roman"/>
                <a:cs typeface="Times New Roman"/>
              </a:rPr>
              <a:t>wi</a:t>
            </a:r>
            <a:r>
              <a:rPr sz="3600" spc="-195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i</a:t>
            </a:r>
            <a:r>
              <a:rPr sz="2400" spc="-130" dirty="0">
                <a:latin typeface="Times New Roman"/>
                <a:cs typeface="Times New Roman"/>
              </a:rPr>
              <a:t>ll </a:t>
            </a:r>
            <a:r>
              <a:rPr sz="2400" spc="-275" dirty="0">
                <a:latin typeface="Times New Roman"/>
                <a:cs typeface="Times New Roman"/>
              </a:rPr>
              <a:t>on</a:t>
            </a:r>
            <a:r>
              <a:rPr sz="3600" spc="-41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n</a:t>
            </a:r>
            <a:r>
              <a:rPr sz="2400" spc="-275" dirty="0">
                <a:latin typeface="Times New Roman"/>
                <a:cs typeface="Times New Roman"/>
              </a:rPr>
              <a:t>l</a:t>
            </a:r>
            <a:r>
              <a:rPr sz="3600" spc="-41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l</a:t>
            </a:r>
            <a:r>
              <a:rPr sz="2400" spc="-275" dirty="0">
                <a:latin typeface="Times New Roman"/>
                <a:cs typeface="Times New Roman"/>
              </a:rPr>
              <a:t>y </a:t>
            </a:r>
            <a:r>
              <a:rPr sz="2400" spc="-390" dirty="0">
                <a:latin typeface="Times New Roman"/>
                <a:cs typeface="Times New Roman"/>
              </a:rPr>
              <a:t>r</a:t>
            </a:r>
            <a:r>
              <a:rPr sz="3600" spc="-585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r</a:t>
            </a:r>
            <a:r>
              <a:rPr sz="2400" spc="-390" dirty="0">
                <a:latin typeface="Times New Roman"/>
                <a:cs typeface="Times New Roman"/>
              </a:rPr>
              <a:t>e</a:t>
            </a:r>
            <a:r>
              <a:rPr sz="3600" spc="-585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400" spc="-390" dirty="0">
                <a:latin typeface="Times New Roman"/>
                <a:cs typeface="Times New Roman"/>
              </a:rPr>
              <a:t>a</a:t>
            </a:r>
            <a:r>
              <a:rPr sz="3600" spc="-585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400" spc="-390" dirty="0">
                <a:latin typeface="Times New Roman"/>
                <a:cs typeface="Times New Roman"/>
              </a:rPr>
              <a:t>c</a:t>
            </a:r>
            <a:r>
              <a:rPr sz="3600" spc="-585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c</a:t>
            </a:r>
            <a:r>
              <a:rPr sz="2400" spc="-390" dirty="0">
                <a:latin typeface="Times New Roman"/>
                <a:cs typeface="Times New Roman"/>
              </a:rPr>
              <a:t>t </a:t>
            </a:r>
            <a:r>
              <a:rPr sz="2400" spc="-245" dirty="0">
                <a:latin typeface="Times New Roman"/>
                <a:cs typeface="Times New Roman"/>
              </a:rPr>
              <a:t>i</a:t>
            </a:r>
            <a:r>
              <a:rPr sz="3600" spc="-36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i</a:t>
            </a:r>
            <a:r>
              <a:rPr sz="2400" spc="-245" dirty="0">
                <a:latin typeface="Times New Roman"/>
                <a:cs typeface="Times New Roman"/>
              </a:rPr>
              <a:t>f  </a:t>
            </a:r>
            <a:r>
              <a:rPr sz="2400" spc="-355" dirty="0">
                <a:latin typeface="Times New Roman"/>
                <a:cs typeface="Times New Roman"/>
              </a:rPr>
              <a:t>t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400" spc="-355" dirty="0">
                <a:latin typeface="Times New Roman"/>
                <a:cs typeface="Times New Roman"/>
              </a:rPr>
              <a:t>h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h</a:t>
            </a:r>
            <a:r>
              <a:rPr sz="2400" spc="-355" dirty="0">
                <a:latin typeface="Times New Roman"/>
                <a:cs typeface="Times New Roman"/>
              </a:rPr>
              <a:t>e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400" spc="-355" dirty="0">
                <a:latin typeface="Times New Roman"/>
                <a:cs typeface="Times New Roman"/>
              </a:rPr>
              <a:t>y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y</a:t>
            </a:r>
            <a:r>
              <a:rPr sz="2400" spc="-355" dirty="0">
                <a:latin typeface="Times New Roman"/>
                <a:cs typeface="Times New Roman"/>
              </a:rPr>
              <a:t>colli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i</a:t>
            </a:r>
            <a:r>
              <a:rPr sz="2400" spc="-355" dirty="0">
                <a:latin typeface="Times New Roman"/>
                <a:cs typeface="Times New Roman"/>
              </a:rPr>
              <a:t>d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d</a:t>
            </a:r>
            <a:r>
              <a:rPr sz="2400" spc="-355" dirty="0">
                <a:latin typeface="Times New Roman"/>
                <a:cs typeface="Times New Roman"/>
              </a:rPr>
              <a:t>e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400" spc="-355" dirty="0">
                <a:latin typeface="Times New Roman"/>
                <a:cs typeface="Times New Roman"/>
              </a:rPr>
              <a:t>a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400" spc="-355" dirty="0">
                <a:latin typeface="Times New Roman"/>
                <a:cs typeface="Times New Roman"/>
              </a:rPr>
              <a:t>n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n</a:t>
            </a:r>
            <a:r>
              <a:rPr sz="2400" spc="-355" dirty="0">
                <a:latin typeface="Times New Roman"/>
                <a:cs typeface="Times New Roman"/>
              </a:rPr>
              <a:t>d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d</a:t>
            </a:r>
            <a:r>
              <a:rPr sz="2400" spc="-355" dirty="0">
                <a:latin typeface="Times New Roman"/>
                <a:cs typeface="Times New Roman"/>
              </a:rPr>
              <a:t>h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h</a:t>
            </a:r>
            <a:r>
              <a:rPr sz="2400" spc="-355" dirty="0">
                <a:latin typeface="Times New Roman"/>
                <a:cs typeface="Times New Roman"/>
              </a:rPr>
              <a:t>a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400" spc="-355" dirty="0">
                <a:latin typeface="Times New Roman"/>
                <a:cs typeface="Times New Roman"/>
              </a:rPr>
              <a:t>v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v</a:t>
            </a:r>
            <a:r>
              <a:rPr sz="2400" spc="-355" dirty="0">
                <a:latin typeface="Times New Roman"/>
                <a:cs typeface="Times New Roman"/>
              </a:rPr>
              <a:t>e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  </a:t>
            </a:r>
            <a:r>
              <a:rPr sz="2400" spc="-235" dirty="0">
                <a:latin typeface="Times New Roman"/>
                <a:cs typeface="Times New Roman"/>
              </a:rPr>
              <a:t>e</a:t>
            </a:r>
            <a:r>
              <a:rPr sz="3600" spc="-35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400" spc="-235" dirty="0">
                <a:latin typeface="Times New Roman"/>
                <a:cs typeface="Times New Roman"/>
              </a:rPr>
              <a:t>n</a:t>
            </a:r>
            <a:r>
              <a:rPr sz="3600" spc="-35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n</a:t>
            </a:r>
            <a:r>
              <a:rPr sz="2400" spc="-235" dirty="0">
                <a:latin typeface="Times New Roman"/>
                <a:cs typeface="Times New Roman"/>
              </a:rPr>
              <a:t>oug</a:t>
            </a:r>
            <a:r>
              <a:rPr sz="3600" spc="-35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g</a:t>
            </a:r>
            <a:r>
              <a:rPr sz="2400" spc="-235" dirty="0">
                <a:latin typeface="Times New Roman"/>
                <a:cs typeface="Times New Roman"/>
              </a:rPr>
              <a:t>h</a:t>
            </a:r>
            <a:r>
              <a:rPr sz="3600" spc="-35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h</a:t>
            </a:r>
            <a:r>
              <a:rPr sz="2400" spc="-235" dirty="0">
                <a:latin typeface="Times New Roman"/>
                <a:cs typeface="Times New Roman"/>
              </a:rPr>
              <a:t>e</a:t>
            </a:r>
            <a:r>
              <a:rPr sz="3600" spc="-35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400" spc="-235" dirty="0">
                <a:latin typeface="Times New Roman"/>
                <a:cs typeface="Times New Roman"/>
              </a:rPr>
              <a:t>nergy </a:t>
            </a:r>
            <a:r>
              <a:rPr sz="2400" spc="-285" dirty="0">
                <a:latin typeface="Times New Roman"/>
                <a:cs typeface="Times New Roman"/>
              </a:rPr>
              <a:t>t</a:t>
            </a:r>
            <a:r>
              <a:rPr sz="3600" spc="-42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400" spc="-285" dirty="0">
                <a:latin typeface="Times New Roman"/>
                <a:cs typeface="Times New Roman"/>
              </a:rPr>
              <a:t>o</a:t>
            </a:r>
            <a:r>
              <a:rPr sz="3600" spc="-42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o</a:t>
            </a:r>
            <a:r>
              <a:rPr sz="2400" spc="-285" dirty="0">
                <a:latin typeface="Times New Roman"/>
                <a:cs typeface="Times New Roman"/>
              </a:rPr>
              <a:t>s</a:t>
            </a:r>
            <a:r>
              <a:rPr sz="3600" spc="-42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s</a:t>
            </a:r>
            <a:r>
              <a:rPr sz="2400" spc="-285" dirty="0">
                <a:latin typeface="Times New Roman"/>
                <a:cs typeface="Times New Roman"/>
              </a:rPr>
              <a:t>t</a:t>
            </a:r>
            <a:r>
              <a:rPr sz="3600" spc="-42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t</a:t>
            </a:r>
            <a:r>
              <a:rPr sz="2400" spc="-285" dirty="0">
                <a:latin typeface="Times New Roman"/>
                <a:cs typeface="Times New Roman"/>
              </a:rPr>
              <a:t>a</a:t>
            </a:r>
            <a:r>
              <a:rPr sz="3600" spc="-42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400" spc="-285" dirty="0">
                <a:latin typeface="Times New Roman"/>
                <a:cs typeface="Times New Roman"/>
              </a:rPr>
              <a:t>r</a:t>
            </a:r>
            <a:r>
              <a:rPr sz="3600" spc="-42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r</a:t>
            </a:r>
            <a:r>
              <a:rPr sz="2400" spc="-285" dirty="0">
                <a:latin typeface="Times New Roman"/>
                <a:cs typeface="Times New Roman"/>
              </a:rPr>
              <a:t>t</a:t>
            </a:r>
            <a:r>
              <a:rPr sz="3600" spc="-42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t  </a:t>
            </a:r>
            <a:r>
              <a:rPr sz="2400" spc="-240" dirty="0">
                <a:latin typeface="Times New Roman"/>
                <a:cs typeface="Times New Roman"/>
              </a:rPr>
              <a:t>br</a:t>
            </a:r>
            <a:r>
              <a:rPr sz="3600" spc="-359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r</a:t>
            </a:r>
            <a:r>
              <a:rPr sz="2400" spc="-240" dirty="0">
                <a:latin typeface="Times New Roman"/>
                <a:cs typeface="Times New Roman"/>
              </a:rPr>
              <a:t>e</a:t>
            </a:r>
            <a:r>
              <a:rPr sz="3600" spc="-359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400" spc="-240" dirty="0">
                <a:latin typeface="Times New Roman"/>
                <a:cs typeface="Times New Roman"/>
              </a:rPr>
              <a:t>a</a:t>
            </a:r>
            <a:r>
              <a:rPr sz="3600" spc="-359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400" spc="-240" dirty="0">
                <a:latin typeface="Times New Roman"/>
                <a:cs typeface="Times New Roman"/>
              </a:rPr>
              <a:t>ki</a:t>
            </a:r>
            <a:r>
              <a:rPr sz="3600" spc="-359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i</a:t>
            </a:r>
            <a:r>
              <a:rPr sz="2400" spc="-240" dirty="0">
                <a:latin typeface="Times New Roman"/>
                <a:cs typeface="Times New Roman"/>
              </a:rPr>
              <a:t>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65" dirty="0">
                <a:latin typeface="Times New Roman"/>
                <a:cs typeface="Times New Roman"/>
              </a:rPr>
              <a:t>b</a:t>
            </a:r>
            <a:r>
              <a:rPr sz="3600" spc="-54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b</a:t>
            </a:r>
            <a:r>
              <a:rPr sz="2400" spc="-365" dirty="0">
                <a:latin typeface="Times New Roman"/>
                <a:cs typeface="Times New Roman"/>
              </a:rPr>
              <a:t>on</a:t>
            </a:r>
            <a:r>
              <a:rPr sz="3600" spc="-54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n</a:t>
            </a:r>
            <a:r>
              <a:rPr sz="2400" spc="-365" dirty="0">
                <a:latin typeface="Times New Roman"/>
                <a:cs typeface="Times New Roman"/>
              </a:rPr>
              <a:t>d</a:t>
            </a:r>
            <a:r>
              <a:rPr sz="3600" spc="-54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d</a:t>
            </a:r>
            <a:r>
              <a:rPr sz="2400" spc="-365" dirty="0">
                <a:latin typeface="Times New Roman"/>
                <a:cs typeface="Times New Roman"/>
              </a:rPr>
              <a:t>s</a:t>
            </a:r>
            <a:r>
              <a:rPr sz="3600" spc="-54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s</a:t>
            </a:r>
            <a:r>
              <a:rPr sz="2400" spc="-365" dirty="0">
                <a:latin typeface="Times New Roman"/>
                <a:cs typeface="Times New Roman"/>
              </a:rPr>
              <a:t>.</a:t>
            </a:r>
            <a:r>
              <a:rPr sz="3600" spc="-547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.</a:t>
            </a:r>
            <a:endParaRPr sz="3600" baseline="-6944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6229" y="1734502"/>
            <a:ext cx="4617085" cy="4642485"/>
            <a:chOff x="316229" y="1734502"/>
            <a:chExt cx="4617085" cy="4642485"/>
          </a:xfrm>
        </p:grpSpPr>
        <p:sp>
          <p:nvSpPr>
            <p:cNvPr id="18" name="object 18"/>
            <p:cNvSpPr/>
            <p:nvPr/>
          </p:nvSpPr>
          <p:spPr>
            <a:xfrm>
              <a:off x="3876039" y="1747519"/>
              <a:ext cx="1043940" cy="421640"/>
            </a:xfrm>
            <a:custGeom>
              <a:avLst/>
              <a:gdLst/>
              <a:ahLst/>
              <a:cxnLst/>
              <a:rect l="l" t="t" r="r" b="b"/>
              <a:pathLst>
                <a:path w="1043939" h="421639">
                  <a:moveTo>
                    <a:pt x="833120" y="0"/>
                  </a:moveTo>
                  <a:lnTo>
                    <a:pt x="833120" y="105409"/>
                  </a:lnTo>
                  <a:lnTo>
                    <a:pt x="0" y="105409"/>
                  </a:lnTo>
                  <a:lnTo>
                    <a:pt x="0" y="316229"/>
                  </a:lnTo>
                  <a:lnTo>
                    <a:pt x="833120" y="316229"/>
                  </a:lnTo>
                  <a:lnTo>
                    <a:pt x="833120" y="421639"/>
                  </a:lnTo>
                  <a:lnTo>
                    <a:pt x="1043939" y="210819"/>
                  </a:lnTo>
                  <a:lnTo>
                    <a:pt x="83312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76039" y="1747519"/>
              <a:ext cx="1043940" cy="421640"/>
            </a:xfrm>
            <a:custGeom>
              <a:avLst/>
              <a:gdLst/>
              <a:ahLst/>
              <a:cxnLst/>
              <a:rect l="l" t="t" r="r" b="b"/>
              <a:pathLst>
                <a:path w="1043939" h="421639">
                  <a:moveTo>
                    <a:pt x="0" y="105409"/>
                  </a:moveTo>
                  <a:lnTo>
                    <a:pt x="833120" y="105409"/>
                  </a:lnTo>
                  <a:lnTo>
                    <a:pt x="833120" y="0"/>
                  </a:lnTo>
                  <a:lnTo>
                    <a:pt x="1043939" y="210819"/>
                  </a:lnTo>
                  <a:lnTo>
                    <a:pt x="833120" y="421639"/>
                  </a:lnTo>
                  <a:lnTo>
                    <a:pt x="833120" y="316229"/>
                  </a:lnTo>
                  <a:lnTo>
                    <a:pt x="0" y="316229"/>
                  </a:lnTo>
                  <a:lnTo>
                    <a:pt x="0" y="105409"/>
                  </a:lnTo>
                  <a:close/>
                </a:path>
                <a:path w="1043939" h="421639">
                  <a:moveTo>
                    <a:pt x="0" y="0"/>
                  </a:moveTo>
                  <a:lnTo>
                    <a:pt x="0" y="0"/>
                  </a:lnTo>
                </a:path>
                <a:path w="1043939" h="421639">
                  <a:moveTo>
                    <a:pt x="1043939" y="421639"/>
                  </a:moveTo>
                  <a:lnTo>
                    <a:pt x="1043939" y="421639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6229" y="3315969"/>
              <a:ext cx="4326890" cy="30606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806190" y="6118859"/>
            <a:ext cx="9886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3972" y="3857654"/>
            <a:ext cx="732155" cy="182181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Particles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energy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88029" y="4123690"/>
            <a:ext cx="43815" cy="2160270"/>
            <a:chOff x="3288029" y="4123690"/>
            <a:chExt cx="43815" cy="2160270"/>
          </a:xfrm>
        </p:grpSpPr>
        <p:sp>
          <p:nvSpPr>
            <p:cNvPr id="24" name="object 24"/>
            <p:cNvSpPr/>
            <p:nvPr/>
          </p:nvSpPr>
          <p:spPr>
            <a:xfrm>
              <a:off x="3303269" y="6198870"/>
              <a:ext cx="27940" cy="57150"/>
            </a:xfrm>
            <a:custGeom>
              <a:avLst/>
              <a:gdLst/>
              <a:ahLst/>
              <a:cxnLst/>
              <a:rect l="l" t="t" r="r" b="b"/>
              <a:pathLst>
                <a:path w="27939" h="57150">
                  <a:moveTo>
                    <a:pt x="0" y="57149"/>
                  </a:moveTo>
                  <a:lnTo>
                    <a:pt x="27940" y="57149"/>
                  </a:lnTo>
                </a:path>
                <a:path w="27939" h="5715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01999" y="6085205"/>
              <a:ext cx="29209" cy="57150"/>
            </a:xfrm>
            <a:custGeom>
              <a:avLst/>
              <a:gdLst/>
              <a:ahLst/>
              <a:cxnLst/>
              <a:rect l="l" t="t" r="r" b="b"/>
              <a:pathLst>
                <a:path w="29210" h="57150">
                  <a:moveTo>
                    <a:pt x="1269" y="57150"/>
                  </a:moveTo>
                  <a:lnTo>
                    <a:pt x="29210" y="57150"/>
                  </a:lnTo>
                </a:path>
                <a:path w="29210" h="5715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920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00729" y="5914390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1270" y="114300"/>
                  </a:moveTo>
                  <a:lnTo>
                    <a:pt x="29210" y="114300"/>
                  </a:lnTo>
                </a:path>
                <a:path w="29210" h="114300">
                  <a:moveTo>
                    <a:pt x="1270" y="57150"/>
                  </a:moveTo>
                  <a:lnTo>
                    <a:pt x="29210" y="57150"/>
                  </a:lnTo>
                </a:path>
                <a:path w="29210" h="11430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00729" y="5800725"/>
              <a:ext cx="27940" cy="57150"/>
            </a:xfrm>
            <a:custGeom>
              <a:avLst/>
              <a:gdLst/>
              <a:ahLst/>
              <a:cxnLst/>
              <a:rect l="l" t="t" r="r" b="b"/>
              <a:pathLst>
                <a:path w="27939" h="57150">
                  <a:moveTo>
                    <a:pt x="0" y="57150"/>
                  </a:moveTo>
                  <a:lnTo>
                    <a:pt x="27940" y="57150"/>
                  </a:lnTo>
                </a:path>
                <a:path w="27939" h="5715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921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99459" y="5629910"/>
              <a:ext cx="27940" cy="114300"/>
            </a:xfrm>
            <a:custGeom>
              <a:avLst/>
              <a:gdLst/>
              <a:ahLst/>
              <a:cxnLst/>
              <a:rect l="l" t="t" r="r" b="b"/>
              <a:pathLst>
                <a:path w="27939" h="114300">
                  <a:moveTo>
                    <a:pt x="0" y="114300"/>
                  </a:moveTo>
                  <a:lnTo>
                    <a:pt x="27940" y="114300"/>
                  </a:lnTo>
                </a:path>
                <a:path w="27939" h="114300">
                  <a:moveTo>
                    <a:pt x="0" y="57150"/>
                  </a:moveTo>
                  <a:lnTo>
                    <a:pt x="27940" y="57150"/>
                  </a:lnTo>
                </a:path>
                <a:path w="27939" h="11430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98189" y="5516245"/>
              <a:ext cx="27940" cy="57150"/>
            </a:xfrm>
            <a:custGeom>
              <a:avLst/>
              <a:gdLst/>
              <a:ahLst/>
              <a:cxnLst/>
              <a:rect l="l" t="t" r="r" b="b"/>
              <a:pathLst>
                <a:path w="27939" h="57150">
                  <a:moveTo>
                    <a:pt x="0" y="57149"/>
                  </a:moveTo>
                  <a:lnTo>
                    <a:pt x="27940" y="57149"/>
                  </a:lnTo>
                </a:path>
                <a:path w="27939" h="5715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920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96919" y="5402580"/>
              <a:ext cx="29209" cy="57150"/>
            </a:xfrm>
            <a:custGeom>
              <a:avLst/>
              <a:gdLst/>
              <a:ahLst/>
              <a:cxnLst/>
              <a:rect l="l" t="t" r="r" b="b"/>
              <a:pathLst>
                <a:path w="29210" h="57150">
                  <a:moveTo>
                    <a:pt x="1270" y="57150"/>
                  </a:moveTo>
                  <a:lnTo>
                    <a:pt x="29210" y="57150"/>
                  </a:lnTo>
                </a:path>
                <a:path w="29210" h="5715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10889" y="5331460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-13970" y="14604"/>
                  </a:moveTo>
                  <a:lnTo>
                    <a:pt x="13970" y="14604"/>
                  </a:lnTo>
                </a:path>
              </a:pathLst>
            </a:custGeom>
            <a:ln w="2920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09619" y="5274310"/>
              <a:ext cx="1270" cy="29209"/>
            </a:xfrm>
            <a:custGeom>
              <a:avLst/>
              <a:gdLst/>
              <a:ahLst/>
              <a:cxnLst/>
              <a:rect l="l" t="t" r="r" b="b"/>
              <a:pathLst>
                <a:path w="1270" h="29210">
                  <a:moveTo>
                    <a:pt x="1269" y="29209"/>
                  </a:moveTo>
                  <a:lnTo>
                    <a:pt x="0" y="0"/>
                  </a:lnTo>
                </a:path>
              </a:pathLst>
            </a:custGeom>
            <a:ln w="2793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95649" y="5118100"/>
              <a:ext cx="27940" cy="114300"/>
            </a:xfrm>
            <a:custGeom>
              <a:avLst/>
              <a:gdLst/>
              <a:ahLst/>
              <a:cxnLst/>
              <a:rect l="l" t="t" r="r" b="b"/>
              <a:pathLst>
                <a:path w="27939" h="114300">
                  <a:moveTo>
                    <a:pt x="0" y="114300"/>
                  </a:moveTo>
                  <a:lnTo>
                    <a:pt x="27940" y="114300"/>
                  </a:lnTo>
                </a:path>
                <a:path w="27939" h="114300">
                  <a:moveTo>
                    <a:pt x="0" y="57150"/>
                  </a:moveTo>
                  <a:lnTo>
                    <a:pt x="27940" y="57150"/>
                  </a:lnTo>
                </a:path>
                <a:path w="27939" h="11430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793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94379" y="5004435"/>
              <a:ext cx="27940" cy="57150"/>
            </a:xfrm>
            <a:custGeom>
              <a:avLst/>
              <a:gdLst/>
              <a:ahLst/>
              <a:cxnLst/>
              <a:rect l="l" t="t" r="r" b="b"/>
              <a:pathLst>
                <a:path w="27939" h="57150">
                  <a:moveTo>
                    <a:pt x="0" y="57150"/>
                  </a:moveTo>
                  <a:lnTo>
                    <a:pt x="27940" y="57150"/>
                  </a:lnTo>
                </a:path>
                <a:path w="27939" h="5715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920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07079" y="4933950"/>
              <a:ext cx="1270" cy="27940"/>
            </a:xfrm>
            <a:custGeom>
              <a:avLst/>
              <a:gdLst/>
              <a:ahLst/>
              <a:cxnLst/>
              <a:rect l="l" t="t" r="r" b="b"/>
              <a:pathLst>
                <a:path w="1270" h="27939">
                  <a:moveTo>
                    <a:pt x="1270" y="27939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93109" y="4833620"/>
              <a:ext cx="27940" cy="57150"/>
            </a:xfrm>
            <a:custGeom>
              <a:avLst/>
              <a:gdLst/>
              <a:ahLst/>
              <a:cxnLst/>
              <a:rect l="l" t="t" r="r" b="b"/>
              <a:pathLst>
                <a:path w="27939" h="57150">
                  <a:moveTo>
                    <a:pt x="0" y="57149"/>
                  </a:moveTo>
                  <a:lnTo>
                    <a:pt x="27940" y="57149"/>
                  </a:lnTo>
                </a:path>
                <a:path w="27939" h="5715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793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91839" y="4719955"/>
              <a:ext cx="29209" cy="57150"/>
            </a:xfrm>
            <a:custGeom>
              <a:avLst/>
              <a:gdLst/>
              <a:ahLst/>
              <a:cxnLst/>
              <a:rect l="l" t="t" r="r" b="b"/>
              <a:pathLst>
                <a:path w="29210" h="57150">
                  <a:moveTo>
                    <a:pt x="1269" y="57150"/>
                  </a:moveTo>
                  <a:lnTo>
                    <a:pt x="29210" y="57150"/>
                  </a:lnTo>
                </a:path>
                <a:path w="29210" h="5715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921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05809" y="464947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13970" y="13969"/>
                  </a:moveTo>
                  <a:lnTo>
                    <a:pt x="13970" y="13969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04539" y="4592320"/>
              <a:ext cx="1270" cy="27940"/>
            </a:xfrm>
            <a:custGeom>
              <a:avLst/>
              <a:gdLst/>
              <a:ahLst/>
              <a:cxnLst/>
              <a:rect l="l" t="t" r="r" b="b"/>
              <a:pathLst>
                <a:path w="1270" h="27939">
                  <a:moveTo>
                    <a:pt x="1270" y="27939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04539" y="453517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13970" y="13969"/>
                  </a:moveTo>
                  <a:lnTo>
                    <a:pt x="13970" y="13969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04539" y="4478020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-13970" y="14604"/>
                  </a:moveTo>
                  <a:lnTo>
                    <a:pt x="13970" y="14604"/>
                  </a:lnTo>
                </a:path>
              </a:pathLst>
            </a:custGeom>
            <a:ln w="2921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89299" y="4321810"/>
              <a:ext cx="29209" cy="114300"/>
            </a:xfrm>
            <a:custGeom>
              <a:avLst/>
              <a:gdLst/>
              <a:ahLst/>
              <a:cxnLst/>
              <a:rect l="l" t="t" r="r" b="b"/>
              <a:pathLst>
                <a:path w="29210" h="114300">
                  <a:moveTo>
                    <a:pt x="1269" y="114300"/>
                  </a:moveTo>
                  <a:lnTo>
                    <a:pt x="29210" y="114300"/>
                  </a:lnTo>
                </a:path>
                <a:path w="29210" h="114300">
                  <a:moveTo>
                    <a:pt x="0" y="57150"/>
                  </a:moveTo>
                  <a:lnTo>
                    <a:pt x="27940" y="57150"/>
                  </a:lnTo>
                </a:path>
                <a:path w="29210" h="114300">
                  <a:moveTo>
                    <a:pt x="0" y="0"/>
                  </a:moveTo>
                  <a:lnTo>
                    <a:pt x="27940" y="0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03269" y="4250690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-13970" y="14605"/>
                  </a:moveTo>
                  <a:lnTo>
                    <a:pt x="13970" y="14605"/>
                  </a:lnTo>
                </a:path>
              </a:pathLst>
            </a:custGeom>
            <a:ln w="2921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01999" y="4193540"/>
              <a:ext cx="1270" cy="29209"/>
            </a:xfrm>
            <a:custGeom>
              <a:avLst/>
              <a:gdLst/>
              <a:ahLst/>
              <a:cxnLst/>
              <a:rect l="l" t="t" r="r" b="b"/>
              <a:pathLst>
                <a:path w="1270" h="29210">
                  <a:moveTo>
                    <a:pt x="1270" y="29210"/>
                  </a:moveTo>
                  <a:lnTo>
                    <a:pt x="0" y="0"/>
                  </a:lnTo>
                </a:path>
              </a:pathLst>
            </a:custGeom>
            <a:ln w="27940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01999" y="4137660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39">
                  <a:moveTo>
                    <a:pt x="-13970" y="13969"/>
                  </a:moveTo>
                  <a:lnTo>
                    <a:pt x="13970" y="13969"/>
                  </a:lnTo>
                </a:path>
              </a:pathLst>
            </a:custGeom>
            <a:ln w="27939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3128010" y="6278879"/>
            <a:ext cx="376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100" spc="-22" baseline="-2380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100" baseline="-23809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73929" y="4541520"/>
            <a:ext cx="4273550" cy="2114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104129" y="2957830"/>
            <a:ext cx="3571240" cy="2466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1610"/>
              </a:spcBef>
            </a:pPr>
            <a:r>
              <a:rPr sz="2400" spc="-355" dirty="0">
                <a:latin typeface="Times New Roman"/>
                <a:cs typeface="Times New Roman"/>
              </a:rPr>
              <a:t>Th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h</a:t>
            </a:r>
            <a:r>
              <a:rPr sz="2400" spc="-355" dirty="0">
                <a:latin typeface="Times New Roman"/>
                <a:cs typeface="Times New Roman"/>
              </a:rPr>
              <a:t>i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i</a:t>
            </a:r>
            <a:r>
              <a:rPr sz="2400" spc="-355" dirty="0">
                <a:latin typeface="Times New Roman"/>
                <a:cs typeface="Times New Roman"/>
              </a:rPr>
              <a:t>s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s</a:t>
            </a:r>
            <a:r>
              <a:rPr sz="2400" spc="-355" dirty="0">
                <a:latin typeface="Times New Roman"/>
                <a:cs typeface="Times New Roman"/>
              </a:rPr>
              <a:t>e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400" spc="-355" dirty="0">
                <a:latin typeface="Times New Roman"/>
                <a:cs typeface="Times New Roman"/>
              </a:rPr>
              <a:t>n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n</a:t>
            </a:r>
            <a:r>
              <a:rPr sz="2400" spc="-355" dirty="0">
                <a:latin typeface="Times New Roman"/>
                <a:cs typeface="Times New Roman"/>
              </a:rPr>
              <a:t>e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e</a:t>
            </a:r>
            <a:r>
              <a:rPr sz="2400" spc="-355" dirty="0">
                <a:latin typeface="Times New Roman"/>
                <a:cs typeface="Times New Roman"/>
              </a:rPr>
              <a:t>r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r</a:t>
            </a:r>
            <a:r>
              <a:rPr sz="2400" spc="-355" dirty="0">
                <a:latin typeface="Times New Roman"/>
                <a:cs typeface="Times New Roman"/>
              </a:rPr>
              <a:t>g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g</a:t>
            </a:r>
            <a:r>
              <a:rPr sz="2400" spc="-355" dirty="0">
                <a:latin typeface="Times New Roman"/>
                <a:cs typeface="Times New Roman"/>
              </a:rPr>
              <a:t>y</a:t>
            </a:r>
            <a:r>
              <a:rPr sz="3600" spc="-53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y</a:t>
            </a:r>
            <a:r>
              <a:rPr sz="2400" spc="-355" dirty="0">
                <a:latin typeface="Times New Roman"/>
                <a:cs typeface="Times New Roman"/>
              </a:rPr>
              <a:t>is </a:t>
            </a:r>
            <a:r>
              <a:rPr sz="2400" spc="114" dirty="0">
                <a:latin typeface="Times New Roman"/>
                <a:cs typeface="Times New Roman"/>
              </a:rPr>
              <a:t>known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395" dirty="0">
                <a:latin typeface="Times New Roman"/>
                <a:cs typeface="Times New Roman"/>
              </a:rPr>
              <a:t>a</a:t>
            </a:r>
            <a:r>
              <a:rPr sz="3600" spc="-59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a</a:t>
            </a:r>
            <a:r>
              <a:rPr sz="2400" spc="-395" dirty="0">
                <a:latin typeface="Times New Roman"/>
                <a:cs typeface="Times New Roman"/>
              </a:rPr>
              <a:t>s</a:t>
            </a:r>
            <a:r>
              <a:rPr sz="3600" spc="-592" baseline="-6944" dirty="0">
                <a:solidFill>
                  <a:srgbClr val="004430"/>
                </a:solidFill>
                <a:latin typeface="Times New Roman"/>
                <a:cs typeface="Times New Roman"/>
              </a:rPr>
              <a:t>s</a:t>
            </a:r>
            <a:r>
              <a:rPr sz="2400" spc="-395" dirty="0">
                <a:latin typeface="Times New Roman"/>
                <a:cs typeface="Times New Roman"/>
              </a:rPr>
              <a:t>…</a:t>
            </a:r>
            <a:endParaRPr sz="2400">
              <a:latin typeface="Times New Roman"/>
              <a:cs typeface="Times New Roman"/>
            </a:endParaRPr>
          </a:p>
          <a:p>
            <a:pPr marL="287020" algn="ctr">
              <a:lnSpc>
                <a:spcPct val="100000"/>
              </a:lnSpc>
              <a:spcBef>
                <a:spcPts val="151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activation energy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(E</a:t>
            </a:r>
            <a:r>
              <a:rPr sz="2100" spc="7" baseline="-2380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00">
              <a:latin typeface="Arial"/>
              <a:cs typeface="Arial"/>
            </a:endParaRPr>
          </a:p>
          <a:p>
            <a:pPr marL="91440" marR="43180" algn="ctr">
              <a:lnSpc>
                <a:spcPct val="113700"/>
              </a:lnSpc>
            </a:pPr>
            <a:r>
              <a:rPr sz="2000" spc="70" dirty="0">
                <a:latin typeface="Times New Roman"/>
                <a:cs typeface="Times New Roman"/>
              </a:rPr>
              <a:t>Only </a:t>
            </a:r>
            <a:r>
              <a:rPr sz="2000" spc="125" dirty="0">
                <a:latin typeface="Times New Roman"/>
                <a:cs typeface="Times New Roman"/>
              </a:rPr>
              <a:t>the </a:t>
            </a:r>
            <a:r>
              <a:rPr sz="2000" spc="60" dirty="0">
                <a:latin typeface="Times New Roman"/>
                <a:cs typeface="Times New Roman"/>
              </a:rPr>
              <a:t>particles </a:t>
            </a:r>
            <a:r>
              <a:rPr sz="2000" spc="55" dirty="0">
                <a:latin typeface="Times New Roman"/>
                <a:cs typeface="Times New Roman"/>
              </a:rPr>
              <a:t>above </a:t>
            </a:r>
            <a:r>
              <a:rPr sz="2000" spc="15" dirty="0">
                <a:latin typeface="Times New Roman"/>
                <a:cs typeface="Times New Roman"/>
              </a:rPr>
              <a:t>E</a:t>
            </a:r>
            <a:r>
              <a:rPr sz="1725" spc="22" baseline="-24154" dirty="0">
                <a:latin typeface="Times New Roman"/>
                <a:cs typeface="Times New Roman"/>
              </a:rPr>
              <a:t>a</a:t>
            </a:r>
            <a:r>
              <a:rPr sz="1725" spc="-179" baseline="-2415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will  </a:t>
            </a:r>
            <a:r>
              <a:rPr sz="2000" spc="80" dirty="0">
                <a:latin typeface="Times New Roman"/>
                <a:cs typeface="Times New Roman"/>
              </a:rPr>
              <a:t>react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950459" y="5703570"/>
            <a:ext cx="3914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1209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latin typeface="Times New Roman"/>
                <a:cs typeface="Times New Roman"/>
              </a:rPr>
              <a:t>Notice </a:t>
            </a:r>
            <a:r>
              <a:rPr sz="2000" spc="105" dirty="0">
                <a:latin typeface="Times New Roman"/>
                <a:cs typeface="Times New Roman"/>
              </a:rPr>
              <a:t>there </a:t>
            </a:r>
            <a:r>
              <a:rPr sz="2000" spc="75" dirty="0">
                <a:latin typeface="Times New Roman"/>
                <a:cs typeface="Times New Roman"/>
              </a:rPr>
              <a:t>are </a:t>
            </a:r>
            <a:r>
              <a:rPr sz="2000" spc="105" dirty="0">
                <a:latin typeface="Times New Roman"/>
                <a:cs typeface="Times New Roman"/>
              </a:rPr>
              <a:t>more </a:t>
            </a:r>
            <a:r>
              <a:rPr sz="2000" spc="60" dirty="0">
                <a:latin typeface="Times New Roman"/>
                <a:cs typeface="Times New Roman"/>
              </a:rPr>
              <a:t>particles  </a:t>
            </a:r>
            <a:r>
              <a:rPr sz="2000" spc="55" dirty="0">
                <a:latin typeface="Times New Roman"/>
                <a:cs typeface="Times New Roman"/>
              </a:rPr>
              <a:t>above 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1725" spc="-7" baseline="-24154" dirty="0">
                <a:latin typeface="Times New Roman"/>
                <a:cs typeface="Times New Roman"/>
              </a:rPr>
              <a:t>a </a:t>
            </a:r>
            <a:r>
              <a:rPr sz="2000" spc="105" dirty="0">
                <a:latin typeface="Times New Roman"/>
                <a:cs typeface="Times New Roman"/>
              </a:rPr>
              <a:t>at </a:t>
            </a:r>
            <a:r>
              <a:rPr sz="2000" spc="125" dirty="0">
                <a:latin typeface="Times New Roman"/>
                <a:cs typeface="Times New Roman"/>
              </a:rPr>
              <a:t>the </a:t>
            </a:r>
            <a:r>
              <a:rPr sz="2000" spc="80" dirty="0">
                <a:latin typeface="Times New Roman"/>
                <a:cs typeface="Times New Roman"/>
              </a:rPr>
              <a:t>higher</a:t>
            </a:r>
            <a:r>
              <a:rPr sz="2000" spc="-345" dirty="0">
                <a:latin typeface="Times New Roman"/>
                <a:cs typeface="Times New Roman"/>
              </a:rPr>
              <a:t> </a:t>
            </a:r>
            <a:r>
              <a:rPr sz="2000" spc="105" dirty="0">
                <a:latin typeface="Times New Roman"/>
                <a:cs typeface="Times New Roman"/>
              </a:rPr>
              <a:t>temperature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6" name="object 6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21" name="object 21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19150" y="99059"/>
            <a:ext cx="7538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Temperature </a:t>
            </a:r>
            <a:r>
              <a:rPr sz="2800" spc="-10" dirty="0">
                <a:latin typeface="Arial"/>
                <a:cs typeface="Arial"/>
              </a:rPr>
              <a:t>Dependence </a:t>
            </a:r>
            <a:r>
              <a:rPr sz="2800" spc="-5" dirty="0">
                <a:latin typeface="Arial"/>
                <a:cs typeface="Arial"/>
              </a:rPr>
              <a:t>of the Rate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Constant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800" y="1295400"/>
            <a:ext cx="4236720" cy="426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19140" y="5143500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>
                <a:moveTo>
                  <a:pt x="0" y="0"/>
                </a:moveTo>
                <a:lnTo>
                  <a:pt x="38227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68520" y="1275080"/>
            <a:ext cx="4317365" cy="4255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784" marR="1111885" indent="17780">
              <a:lnSpc>
                <a:spcPct val="135800"/>
              </a:lnSpc>
              <a:spcBef>
                <a:spcPts val="95"/>
              </a:spcBef>
            </a:pPr>
            <a:r>
              <a:rPr sz="2400" i="1" dirty="0">
                <a:latin typeface="Arial"/>
                <a:cs typeface="Arial"/>
              </a:rPr>
              <a:t>k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i="1" dirty="0">
                <a:latin typeface="Arial"/>
                <a:cs typeface="Arial"/>
              </a:rPr>
              <a:t>A </a:t>
            </a:r>
            <a:r>
              <a:rPr sz="2000" i="1" dirty="0">
                <a:latin typeface="Arial"/>
                <a:cs typeface="Arial"/>
              </a:rPr>
              <a:t>• </a:t>
            </a:r>
            <a:r>
              <a:rPr sz="2400" spc="-10" dirty="0">
                <a:latin typeface="Arial"/>
                <a:cs typeface="Arial"/>
              </a:rPr>
              <a:t>exp( </a:t>
            </a:r>
            <a:r>
              <a:rPr sz="2400" spc="-5" dirty="0">
                <a:latin typeface="Arial"/>
                <a:cs typeface="Arial"/>
              </a:rPr>
              <a:t>-</a:t>
            </a:r>
            <a:r>
              <a:rPr sz="2400" i="1" spc="-5" dirty="0">
                <a:latin typeface="Arial"/>
                <a:cs typeface="Arial"/>
              </a:rPr>
              <a:t>E</a:t>
            </a:r>
            <a:r>
              <a:rPr sz="2100" i="1" spc="-7" baseline="-23809" dirty="0">
                <a:latin typeface="Arial"/>
                <a:cs typeface="Arial"/>
              </a:rPr>
              <a:t>a</a:t>
            </a:r>
            <a:r>
              <a:rPr sz="2400" i="1" spc="-5" dirty="0">
                <a:latin typeface="Arial"/>
                <a:cs typeface="Arial"/>
              </a:rPr>
              <a:t>/RT </a:t>
            </a:r>
            <a:r>
              <a:rPr sz="2400" dirty="0">
                <a:latin typeface="Arial"/>
                <a:cs typeface="Arial"/>
              </a:rPr>
              <a:t>)  </a:t>
            </a:r>
            <a:r>
              <a:rPr sz="2400" spc="-5" dirty="0">
                <a:latin typeface="Arial"/>
                <a:cs typeface="Arial"/>
              </a:rPr>
              <a:t>(Arrhenius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equation)</a:t>
            </a:r>
            <a:endParaRPr sz="2400"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2210"/>
              </a:spcBef>
            </a:pPr>
            <a:r>
              <a:rPr sz="2000" i="1" dirty="0">
                <a:latin typeface="Arial"/>
                <a:cs typeface="Arial"/>
              </a:rPr>
              <a:t>E</a:t>
            </a:r>
            <a:r>
              <a:rPr sz="1725" i="1" baseline="-24154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is the activation </a:t>
            </a:r>
            <a:r>
              <a:rPr sz="2000" dirty="0">
                <a:latin typeface="Arial"/>
                <a:cs typeface="Arial"/>
              </a:rPr>
              <a:t>energy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(J/mol)</a:t>
            </a:r>
            <a:endParaRPr sz="20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550"/>
              </a:spcBef>
            </a:pPr>
            <a:r>
              <a:rPr sz="2000" i="1" dirty="0">
                <a:latin typeface="Arial"/>
                <a:cs typeface="Arial"/>
              </a:rPr>
              <a:t>R </a:t>
            </a:r>
            <a:r>
              <a:rPr sz="2000" spc="-5" dirty="0">
                <a:latin typeface="Arial"/>
                <a:cs typeface="Arial"/>
              </a:rPr>
              <a:t>is the </a:t>
            </a:r>
            <a:r>
              <a:rPr sz="2000" dirty="0">
                <a:latin typeface="Arial"/>
                <a:cs typeface="Arial"/>
              </a:rPr>
              <a:t>gas constant </a:t>
            </a:r>
            <a:r>
              <a:rPr sz="2000" spc="-5" dirty="0">
                <a:latin typeface="Arial"/>
                <a:cs typeface="Arial"/>
              </a:rPr>
              <a:t>(8.314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J/K•mol)</a:t>
            </a:r>
            <a:endParaRPr sz="20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1560"/>
              </a:spcBef>
            </a:pPr>
            <a:r>
              <a:rPr sz="2000" i="1" dirty="0">
                <a:latin typeface="Arial"/>
                <a:cs typeface="Arial"/>
              </a:rPr>
              <a:t>T </a:t>
            </a:r>
            <a:r>
              <a:rPr sz="200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absolute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temperature</a:t>
            </a:r>
            <a:endParaRPr sz="20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1560"/>
              </a:spcBef>
            </a:pPr>
            <a:r>
              <a:rPr sz="2000" i="1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is the </a:t>
            </a:r>
            <a:r>
              <a:rPr sz="2000" dirty="0">
                <a:latin typeface="Arial"/>
                <a:cs typeface="Arial"/>
              </a:rPr>
              <a:t>frequency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factor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1242695" marR="1477010" indent="-1019810">
              <a:lnSpc>
                <a:spcPct val="62200"/>
              </a:lnSpc>
              <a:tabLst>
                <a:tab pos="1221105" algn="l"/>
                <a:tab pos="1727835" algn="l"/>
                <a:tab pos="2127885" algn="l"/>
              </a:tabLst>
            </a:pPr>
            <a:r>
              <a:rPr sz="2400" spc="-5" dirty="0">
                <a:latin typeface="Arial"/>
                <a:cs typeface="Arial"/>
              </a:rPr>
              <a:t>ln</a:t>
            </a:r>
            <a:r>
              <a:rPr sz="2400" i="1" spc="-5" dirty="0">
                <a:latin typeface="Arial"/>
                <a:cs typeface="Arial"/>
              </a:rPr>
              <a:t>k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	</a:t>
            </a:r>
            <a:r>
              <a:rPr sz="3600" i="1" spc="-22" baseline="37037" dirty="0">
                <a:latin typeface="Arial"/>
                <a:cs typeface="Arial"/>
              </a:rPr>
              <a:t>E</a:t>
            </a:r>
            <a:r>
              <a:rPr sz="2100" i="1" spc="-22" baseline="39682" dirty="0">
                <a:latin typeface="Arial"/>
                <a:cs typeface="Arial"/>
              </a:rPr>
              <a:t>a  </a:t>
            </a:r>
            <a:r>
              <a:rPr sz="2100" i="1" u="heavy" spc="-22" baseline="5158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i="1" u="heavy" spc="262" baseline="51587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600" u="heavy" baseline="3009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sz="3600" baseline="30092" dirty="0">
                <a:latin typeface="Arial"/>
                <a:cs typeface="Arial"/>
              </a:rPr>
              <a:t>	</a:t>
            </a:r>
            <a:r>
              <a:rPr sz="3600" baseline="-2314" dirty="0">
                <a:latin typeface="Arial"/>
                <a:cs typeface="Arial"/>
              </a:rPr>
              <a:t>+</a:t>
            </a:r>
            <a:r>
              <a:rPr sz="3600" spc="-127" baseline="-2314" dirty="0">
                <a:latin typeface="Arial"/>
                <a:cs typeface="Arial"/>
              </a:rPr>
              <a:t> </a:t>
            </a:r>
            <a:r>
              <a:rPr sz="3600" spc="-7" baseline="-2314" dirty="0">
                <a:latin typeface="Arial"/>
                <a:cs typeface="Arial"/>
              </a:rPr>
              <a:t>ln</a:t>
            </a:r>
            <a:r>
              <a:rPr sz="3600" i="1" spc="-7" baseline="-2314" dirty="0">
                <a:latin typeface="Arial"/>
                <a:cs typeface="Arial"/>
              </a:rPr>
              <a:t>A  </a:t>
            </a:r>
            <a:r>
              <a:rPr sz="2400" i="1" dirty="0">
                <a:latin typeface="Arial"/>
                <a:cs typeface="Arial"/>
              </a:rPr>
              <a:t>R	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68359" y="6419850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13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79"/>
              <a:ext cx="8123555" cy="10160"/>
            </a:xfrm>
            <a:custGeom>
              <a:avLst/>
              <a:gdLst/>
              <a:ahLst/>
              <a:cxnLst/>
              <a:rect l="l" t="t" r="r" b="b"/>
              <a:pathLst>
                <a:path w="8123555" h="10159">
                  <a:moveTo>
                    <a:pt x="88653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1" y="10160"/>
                  </a:lnTo>
                  <a:lnTo>
                    <a:pt x="886536" y="0"/>
                  </a:lnTo>
                  <a:close/>
                </a:path>
                <a:path w="8123555" h="10159">
                  <a:moveTo>
                    <a:pt x="8123441" y="0"/>
                  </a:moveTo>
                  <a:lnTo>
                    <a:pt x="5411419" y="0"/>
                  </a:lnTo>
                  <a:lnTo>
                    <a:pt x="5501132" y="10160"/>
                  </a:lnTo>
                  <a:lnTo>
                    <a:pt x="8064906" y="10160"/>
                  </a:lnTo>
                  <a:lnTo>
                    <a:pt x="8123441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14680" cy="8890"/>
            </a:xfrm>
            <a:custGeom>
              <a:avLst/>
              <a:gdLst/>
              <a:ahLst/>
              <a:cxnLst/>
              <a:rect l="l" t="t" r="r" b="b"/>
              <a:pathLst>
                <a:path w="614680" h="8890">
                  <a:moveTo>
                    <a:pt x="6146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793" y="8889"/>
                  </a:lnTo>
                  <a:lnTo>
                    <a:pt x="614666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258330" y="10160"/>
                  </a:move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close/>
                </a:path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0" y="741680"/>
            <a:ext cx="505459" cy="137160"/>
            <a:chOff x="0" y="741680"/>
            <a:chExt cx="505459" cy="137160"/>
          </a:xfrm>
        </p:grpSpPr>
        <p:sp>
          <p:nvSpPr>
            <p:cNvPr id="148" name="object 148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0" y="759460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0" y="778510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0" y="814070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0" y="833120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0" y="859790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/>
          <p:nvPr/>
        </p:nvSpPr>
        <p:spPr>
          <a:xfrm>
            <a:off x="1447800" y="1219200"/>
            <a:ext cx="6248400" cy="487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8468359" y="6419850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13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4" name="object 164"/>
          <p:cNvSpPr txBox="1">
            <a:spLocks noGrp="1"/>
          </p:cNvSpPr>
          <p:nvPr>
            <p:ph type="title"/>
          </p:nvPr>
        </p:nvSpPr>
        <p:spPr>
          <a:xfrm>
            <a:off x="3228339" y="275590"/>
            <a:ext cx="137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35685" algn="l"/>
              </a:tabLst>
            </a:pPr>
            <a:r>
              <a:rPr sz="2400" spc="-5" dirty="0">
                <a:latin typeface="Arial"/>
                <a:cs typeface="Arial"/>
              </a:rPr>
              <a:t>ln</a:t>
            </a:r>
            <a:r>
              <a:rPr sz="2400" i="1" spc="-5" dirty="0">
                <a:latin typeface="Arial"/>
                <a:cs typeface="Arial"/>
              </a:rPr>
              <a:t>k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	</a:t>
            </a:r>
            <a:r>
              <a:rPr sz="3600" i="1" spc="-22" baseline="37037" dirty="0">
                <a:latin typeface="Arial"/>
                <a:cs typeface="Arial"/>
              </a:rPr>
              <a:t>E</a:t>
            </a:r>
            <a:r>
              <a:rPr sz="2100" i="1" spc="-22" baseline="39682" dirty="0">
                <a:latin typeface="Arial"/>
                <a:cs typeface="Arial"/>
              </a:rPr>
              <a:t>a</a:t>
            </a:r>
            <a:endParaRPr sz="2100" baseline="39682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4193540" y="506730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>
                <a:moveTo>
                  <a:pt x="0" y="0"/>
                </a:moveTo>
                <a:lnTo>
                  <a:pt x="38227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4765040" y="109220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4273550" y="501650"/>
            <a:ext cx="697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sz="2400" i="1" dirty="0">
                <a:latin typeface="Arial"/>
                <a:cs typeface="Arial"/>
              </a:rPr>
              <a:t>R	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4673600" y="49275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5158740" y="288290"/>
            <a:ext cx="729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+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ln</a:t>
            </a:r>
            <a:r>
              <a:rPr sz="2400" i="1" spc="-5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748462" y="288290"/>
            <a:ext cx="631825" cy="39116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7490" algn="l"/>
                <a:tab pos="618490" algn="l"/>
              </a:tabLst>
            </a:pPr>
            <a:r>
              <a:rPr sz="2400" u="sng" dirty="0">
                <a:uFill>
                  <a:solidFill>
                    <a:srgbClr val="009FC7"/>
                  </a:solidFill>
                </a:uFill>
                <a:latin typeface="Times New Roman"/>
                <a:cs typeface="Times New Roman"/>
              </a:rPr>
              <a:t> 	 	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35559"/>
            <a:ext cx="9144000" cy="829310"/>
            <a:chOff x="0" y="35559"/>
            <a:chExt cx="9144000" cy="829310"/>
          </a:xfrm>
        </p:grpSpPr>
        <p:sp>
          <p:nvSpPr>
            <p:cNvPr id="6" name="object 6"/>
            <p:cNvSpPr/>
            <p:nvPr/>
          </p:nvSpPr>
          <p:spPr>
            <a:xfrm>
              <a:off x="3810" y="203199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1320" y="35559"/>
              <a:ext cx="8022590" cy="8293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06400" y="685800"/>
            <a:ext cx="8178800" cy="0"/>
          </a:xfrm>
          <a:custGeom>
            <a:avLst/>
            <a:gdLst/>
            <a:ahLst/>
            <a:cxnLst/>
            <a:rect l="l" t="t" r="r" b="b"/>
            <a:pathLst>
              <a:path w="8178800">
                <a:moveTo>
                  <a:pt x="0" y="0"/>
                </a:moveTo>
                <a:lnTo>
                  <a:pt x="8178800" y="0"/>
                </a:lnTo>
              </a:path>
            </a:pathLst>
          </a:custGeom>
          <a:ln w="50676">
            <a:solidFill>
              <a:srgbClr val="E1D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0869" y="1098550"/>
            <a:ext cx="5152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E1D600"/>
                </a:solidFill>
                <a:latin typeface="Arial"/>
                <a:cs typeface="Arial"/>
              </a:rPr>
              <a:t>For </a:t>
            </a:r>
            <a:r>
              <a:rPr sz="3200" b="1" dirty="0">
                <a:solidFill>
                  <a:srgbClr val="E1D600"/>
                </a:solidFill>
                <a:latin typeface="Arial"/>
                <a:cs typeface="Arial"/>
              </a:rPr>
              <a:t>any </a:t>
            </a:r>
            <a:r>
              <a:rPr sz="3200" b="1" spc="-5" dirty="0">
                <a:solidFill>
                  <a:srgbClr val="E1D600"/>
                </a:solidFill>
                <a:latin typeface="Arial"/>
                <a:cs typeface="Arial"/>
              </a:rPr>
              <a:t>reaction </a:t>
            </a:r>
            <a:r>
              <a:rPr sz="3200" b="1" dirty="0">
                <a:solidFill>
                  <a:srgbClr val="E1D600"/>
                </a:solidFill>
                <a:latin typeface="Arial"/>
                <a:cs typeface="Arial"/>
              </a:rPr>
              <a:t>to </a:t>
            </a:r>
            <a:r>
              <a:rPr sz="3200" b="1" spc="-5" dirty="0">
                <a:solidFill>
                  <a:srgbClr val="E1D600"/>
                </a:solidFill>
                <a:latin typeface="Arial"/>
                <a:cs typeface="Arial"/>
              </a:rPr>
              <a:t>occur</a:t>
            </a:r>
            <a:r>
              <a:rPr sz="3200" b="1" spc="-50" dirty="0">
                <a:solidFill>
                  <a:srgbClr val="E1D6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E1D600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1770" y="1620202"/>
            <a:ext cx="8387080" cy="506285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791210" indent="-513080">
              <a:lnSpc>
                <a:spcPct val="100000"/>
              </a:lnSpc>
              <a:spcBef>
                <a:spcPts val="919"/>
              </a:spcBef>
              <a:buSzPct val="92857"/>
              <a:buAutoNum type="alphaLcParenBoth"/>
              <a:tabLst>
                <a:tab pos="791210" algn="l"/>
              </a:tabLst>
            </a:pPr>
            <a:r>
              <a:rPr sz="2800" b="1" spc="165" dirty="0">
                <a:latin typeface="Times New Roman"/>
                <a:cs typeface="Times New Roman"/>
              </a:rPr>
              <a:t>Molecules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200" dirty="0">
                <a:latin typeface="Times New Roman"/>
                <a:cs typeface="Times New Roman"/>
              </a:rPr>
              <a:t>must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600" b="1" u="heavy" spc="1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collide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800" b="1" spc="155" dirty="0">
                <a:latin typeface="Times New Roman"/>
                <a:cs typeface="Times New Roman"/>
              </a:rPr>
              <a:t>with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170" dirty="0">
                <a:latin typeface="Times New Roman"/>
                <a:cs typeface="Times New Roman"/>
              </a:rPr>
              <a:t>each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160" dirty="0">
                <a:latin typeface="Times New Roman"/>
                <a:cs typeface="Times New Roman"/>
              </a:rPr>
              <a:t>other.</a:t>
            </a:r>
            <a:endParaRPr sz="2800">
              <a:latin typeface="Times New Roman"/>
              <a:cs typeface="Times New Roman"/>
            </a:endParaRPr>
          </a:p>
          <a:p>
            <a:pPr marL="1193800" marR="1088390" indent="-533400">
              <a:lnSpc>
                <a:spcPts val="3450"/>
              </a:lnSpc>
              <a:spcBef>
                <a:spcPts val="1380"/>
              </a:spcBef>
            </a:pPr>
            <a:r>
              <a:rPr sz="3200" b="1" spc="-5" dirty="0">
                <a:solidFill>
                  <a:srgbClr val="3333CC"/>
                </a:solidFill>
                <a:latin typeface="Arial"/>
                <a:cs typeface="Arial"/>
              </a:rPr>
              <a:t>once molecules collide </a:t>
            </a:r>
            <a:r>
              <a:rPr sz="3200" b="1" dirty="0">
                <a:solidFill>
                  <a:srgbClr val="3333CC"/>
                </a:solidFill>
                <a:latin typeface="Arial"/>
                <a:cs typeface="Arial"/>
              </a:rPr>
              <a:t>they may  react </a:t>
            </a:r>
            <a:r>
              <a:rPr sz="3200" b="1" spc="-5" dirty="0">
                <a:solidFill>
                  <a:srgbClr val="3333CC"/>
                </a:solidFill>
                <a:latin typeface="Arial"/>
                <a:cs typeface="Arial"/>
              </a:rPr>
              <a:t>together </a:t>
            </a:r>
            <a:r>
              <a:rPr sz="3200" b="1" dirty="0">
                <a:solidFill>
                  <a:srgbClr val="3333CC"/>
                </a:solidFill>
                <a:latin typeface="Arial"/>
                <a:cs typeface="Arial"/>
              </a:rPr>
              <a:t>or they </a:t>
            </a:r>
            <a:r>
              <a:rPr sz="3200" b="1" spc="-5" dirty="0">
                <a:solidFill>
                  <a:srgbClr val="3333CC"/>
                </a:solidFill>
                <a:latin typeface="Arial"/>
                <a:cs typeface="Arial"/>
              </a:rPr>
              <a:t>may not</a:t>
            </a:r>
            <a:r>
              <a:rPr sz="3200" b="1" spc="-8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CC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Arial"/>
              <a:cs typeface="Arial"/>
            </a:endParaRPr>
          </a:p>
          <a:p>
            <a:pPr marL="815340" indent="-537210">
              <a:lnSpc>
                <a:spcPct val="100000"/>
              </a:lnSpc>
              <a:buSzPct val="92857"/>
              <a:buAutoNum type="alphaLcParenBoth" startAt="2"/>
              <a:tabLst>
                <a:tab pos="815340" algn="l"/>
              </a:tabLst>
            </a:pPr>
            <a:r>
              <a:rPr sz="28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Molecules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must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55" dirty="0">
                <a:solidFill>
                  <a:srgbClr val="FF0000"/>
                </a:solidFill>
                <a:latin typeface="Times New Roman"/>
                <a:cs typeface="Times New Roman"/>
              </a:rPr>
              <a:t>have</a:t>
            </a: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50" dirty="0">
                <a:solidFill>
                  <a:srgbClr val="FF0000"/>
                </a:solidFill>
                <a:latin typeface="Times New Roman"/>
                <a:cs typeface="Times New Roman"/>
              </a:rPr>
              <a:t>sufficient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energy</a:t>
            </a:r>
            <a:r>
              <a:rPr sz="28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551180" marR="1120140" indent="-273050">
              <a:lnSpc>
                <a:spcPct val="117600"/>
              </a:lnSpc>
              <a:spcBef>
                <a:spcPts val="10"/>
              </a:spcBef>
              <a:buSzPct val="92857"/>
              <a:buAutoNum type="alphaLcParenBoth" startAt="2"/>
              <a:tabLst>
                <a:tab pos="774700" algn="l"/>
                <a:tab pos="1505585" algn="l"/>
                <a:tab pos="1845310" algn="l"/>
                <a:tab pos="3477260" algn="l"/>
                <a:tab pos="4438015" algn="l"/>
                <a:tab pos="4779010" algn="l"/>
              </a:tabLst>
            </a:pPr>
            <a:r>
              <a:rPr sz="2800" b="1" spc="165" dirty="0">
                <a:latin typeface="Times New Roman"/>
                <a:cs typeface="Times New Roman"/>
              </a:rPr>
              <a:t>Molecules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200" dirty="0">
                <a:latin typeface="Times New Roman"/>
                <a:cs typeface="Times New Roman"/>
              </a:rPr>
              <a:t>must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155" dirty="0">
                <a:latin typeface="Times New Roman"/>
                <a:cs typeface="Times New Roman"/>
              </a:rPr>
              <a:t>have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114" dirty="0">
                <a:latin typeface="Times New Roman"/>
                <a:cs typeface="Times New Roman"/>
              </a:rPr>
              <a:t>correct</a:t>
            </a:r>
            <a:r>
              <a:rPr sz="2800" b="1" spc="-20" dirty="0">
                <a:latin typeface="Times New Roman"/>
                <a:cs typeface="Times New Roman"/>
              </a:rPr>
              <a:t> </a:t>
            </a:r>
            <a:r>
              <a:rPr sz="2600" b="1" u="heavy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geometry</a:t>
            </a:r>
            <a:r>
              <a:rPr sz="2800" b="1" spc="150" dirty="0">
                <a:latin typeface="Times New Roman"/>
                <a:cs typeface="Times New Roman"/>
              </a:rPr>
              <a:t>.  </a:t>
            </a:r>
            <a:r>
              <a:rPr sz="2600" b="1" spc="90" dirty="0">
                <a:latin typeface="Times New Roman"/>
                <a:cs typeface="Times New Roman"/>
              </a:rPr>
              <a:t>O</a:t>
            </a:r>
            <a:r>
              <a:rPr sz="2250" b="1" spc="135" baseline="-24074" dirty="0">
                <a:latin typeface="Times New Roman"/>
                <a:cs typeface="Times New Roman"/>
              </a:rPr>
              <a:t>3</a:t>
            </a:r>
            <a:r>
              <a:rPr sz="2600" b="1" spc="90" dirty="0">
                <a:latin typeface="Times New Roman"/>
                <a:cs typeface="Times New Roman"/>
              </a:rPr>
              <a:t>(g)	</a:t>
            </a:r>
            <a:r>
              <a:rPr sz="2600" b="1" spc="-50" dirty="0">
                <a:latin typeface="Times New Roman"/>
                <a:cs typeface="Times New Roman"/>
              </a:rPr>
              <a:t>+	</a:t>
            </a:r>
            <a:r>
              <a:rPr sz="2600" b="1" spc="120" dirty="0">
                <a:latin typeface="Times New Roman"/>
                <a:cs typeface="Times New Roman"/>
              </a:rPr>
              <a:t>NO(g)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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b="1" spc="100" dirty="0">
                <a:latin typeface="Times New Roman"/>
                <a:cs typeface="Times New Roman"/>
              </a:rPr>
              <a:t>O</a:t>
            </a:r>
            <a:r>
              <a:rPr sz="2250" b="1" spc="150" baseline="-24074" dirty="0">
                <a:latin typeface="Times New Roman"/>
                <a:cs typeface="Times New Roman"/>
              </a:rPr>
              <a:t>2</a:t>
            </a:r>
            <a:r>
              <a:rPr sz="2600" b="1" spc="100" dirty="0">
                <a:latin typeface="Times New Roman"/>
                <a:cs typeface="Times New Roman"/>
              </a:rPr>
              <a:t>(g)	</a:t>
            </a:r>
            <a:r>
              <a:rPr sz="2600" b="1" spc="-50" dirty="0">
                <a:latin typeface="Times New Roman"/>
                <a:cs typeface="Times New Roman"/>
              </a:rPr>
              <a:t>+	</a:t>
            </a:r>
            <a:r>
              <a:rPr sz="2600" b="1" spc="100" dirty="0">
                <a:latin typeface="Times New Roman"/>
                <a:cs typeface="Times New Roman"/>
              </a:rPr>
              <a:t>NO</a:t>
            </a:r>
            <a:r>
              <a:rPr sz="2250" b="1" spc="150" baseline="-24074" dirty="0">
                <a:latin typeface="Times New Roman"/>
                <a:cs typeface="Times New Roman"/>
              </a:rPr>
              <a:t>2</a:t>
            </a:r>
            <a:r>
              <a:rPr sz="2600" b="1" spc="100" dirty="0">
                <a:latin typeface="Times New Roman"/>
                <a:cs typeface="Times New Roman"/>
              </a:rPr>
              <a:t>(g)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1212215" algn="l"/>
                <a:tab pos="1560195" algn="l"/>
                <a:tab pos="2687955" algn="l"/>
                <a:tab pos="6563359" algn="l"/>
                <a:tab pos="6911340" algn="l"/>
              </a:tabLst>
            </a:pP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O=O-O	+	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NO</a:t>
            </a:r>
            <a:r>
              <a:rPr sz="2400" b="1" spc="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Symbol"/>
                <a:cs typeface="Symbol"/>
              </a:rPr>
              <a:t></a:t>
            </a:r>
            <a:r>
              <a:rPr sz="2400" dirty="0">
                <a:solidFill>
                  <a:srgbClr val="3333CC"/>
                </a:solidFill>
                <a:latin typeface="Times New Roman"/>
                <a:cs typeface="Times New Roman"/>
              </a:rPr>
              <a:t>	</a:t>
            </a:r>
            <a:r>
              <a:rPr sz="2400" b="1" spc="70" dirty="0">
                <a:latin typeface="Arial"/>
                <a:cs typeface="Arial"/>
              </a:rPr>
              <a:t>[O=O-O</a:t>
            </a:r>
            <a:r>
              <a:rPr sz="2400" spc="70" dirty="0">
                <a:latin typeface="Symbol"/>
                <a:cs typeface="Symbol"/>
              </a:rPr>
              <a:t>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NO]</a:t>
            </a:r>
            <a:r>
              <a:rPr sz="2400" b="1" spc="-43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33CC"/>
                </a:solidFill>
                <a:latin typeface="Symbol"/>
                <a:cs typeface="Symbol"/>
              </a:rPr>
              <a:t></a:t>
            </a:r>
            <a:r>
              <a:rPr sz="2400" spc="29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O=O(g)	</a:t>
            </a: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+	</a:t>
            </a:r>
            <a:r>
              <a:rPr sz="2400" b="1" spc="-5" dirty="0">
                <a:solidFill>
                  <a:srgbClr val="3333CC"/>
                </a:solidFill>
                <a:latin typeface="Arial"/>
                <a:cs typeface="Arial"/>
              </a:rPr>
              <a:t>ONO(g)</a:t>
            </a:r>
            <a:r>
              <a:rPr sz="2400" b="1" spc="-2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0000"/>
                </a:solidFill>
                <a:latin typeface="Symbol"/>
                <a:cs typeface="Symbol"/>
              </a:rPr>
              <a:t></a:t>
            </a:r>
            <a:endParaRPr sz="3600">
              <a:latin typeface="Symbol"/>
              <a:cs typeface="Symbol"/>
            </a:endParaRPr>
          </a:p>
          <a:p>
            <a:pPr marL="203200">
              <a:lnSpc>
                <a:spcPct val="100000"/>
              </a:lnSpc>
              <a:spcBef>
                <a:spcPts val="560"/>
              </a:spcBef>
              <a:tabLst>
                <a:tab pos="1365885" algn="l"/>
                <a:tab pos="1713864" algn="l"/>
                <a:tab pos="6545580" algn="l"/>
                <a:tab pos="6892925" algn="l"/>
              </a:tabLst>
            </a:pPr>
            <a:r>
              <a:rPr sz="2400" b="1" dirty="0">
                <a:latin typeface="Arial"/>
                <a:cs typeface="Arial"/>
              </a:rPr>
              <a:t>O=O-O	+	ON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70" dirty="0">
                <a:latin typeface="Arial"/>
                <a:cs typeface="Arial"/>
              </a:rPr>
              <a:t>[O=O-O</a:t>
            </a:r>
            <a:r>
              <a:rPr sz="2400" spc="70" dirty="0">
                <a:latin typeface="Symbol"/>
                <a:cs typeface="Symbol"/>
              </a:rPr>
              <a:t>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ON]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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Arial"/>
                <a:cs typeface="Arial"/>
              </a:rPr>
              <a:t>O=O(g)	+	OON(g)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3660"/>
            <a:ext cx="9144000" cy="1151890"/>
            <a:chOff x="0" y="73660"/>
            <a:chExt cx="9144000" cy="115189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050" y="73660"/>
              <a:ext cx="8625840" cy="11518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20430" y="6540500"/>
            <a:ext cx="167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35B74"/>
                </a:solidFill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6870" y="1405890"/>
            <a:ext cx="8236584" cy="1823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11150" indent="-273050">
              <a:lnSpc>
                <a:spcPct val="100000"/>
              </a:lnSpc>
              <a:spcBef>
                <a:spcPts val="700"/>
              </a:spcBef>
              <a:buClr>
                <a:srgbClr val="03607A"/>
              </a:buClr>
              <a:buSzPct val="72222"/>
              <a:buFont typeface="UnDotum"/>
              <a:buChar char=""/>
              <a:tabLst>
                <a:tab pos="310515" algn="l"/>
                <a:tab pos="311150" algn="l"/>
              </a:tabLst>
            </a:pPr>
            <a:r>
              <a:rPr sz="3600" b="1" spc="185" dirty="0">
                <a:latin typeface="Times New Roman"/>
                <a:cs typeface="Times New Roman"/>
              </a:rPr>
              <a:t>energy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100" dirty="0">
                <a:latin typeface="Times New Roman"/>
                <a:cs typeface="Times New Roman"/>
              </a:rPr>
              <a:t>barrier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spc="275" dirty="0">
                <a:latin typeface="Times New Roman"/>
                <a:cs typeface="Times New Roman"/>
              </a:rPr>
              <a:t>to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275" dirty="0">
                <a:latin typeface="Times New Roman"/>
                <a:cs typeface="Times New Roman"/>
              </a:rPr>
              <a:t>the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195" dirty="0">
                <a:latin typeface="Times New Roman"/>
                <a:cs typeface="Times New Roman"/>
              </a:rPr>
              <a:t>reaction</a:t>
            </a:r>
            <a:endParaRPr sz="3600">
              <a:latin typeface="Times New Roman"/>
              <a:cs typeface="Times New Roman"/>
            </a:endParaRPr>
          </a:p>
          <a:p>
            <a:pPr marL="311150" marR="30480" indent="-273050">
              <a:lnSpc>
                <a:spcPct val="100000"/>
              </a:lnSpc>
              <a:spcBef>
                <a:spcPts val="600"/>
              </a:spcBef>
              <a:buClr>
                <a:srgbClr val="03607A"/>
              </a:buClr>
              <a:buSzPct val="72222"/>
              <a:buFont typeface="UnDotum"/>
              <a:buChar char=""/>
              <a:tabLst>
                <a:tab pos="310515" algn="l"/>
                <a:tab pos="311150" algn="l"/>
              </a:tabLst>
            </a:pPr>
            <a:r>
              <a:rPr sz="3600" b="1" spc="265" dirty="0">
                <a:latin typeface="Times New Roman"/>
                <a:cs typeface="Times New Roman"/>
              </a:rPr>
              <a:t>amount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215" dirty="0">
                <a:latin typeface="Times New Roman"/>
                <a:cs typeface="Times New Roman"/>
              </a:rPr>
              <a:t>of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185" dirty="0">
                <a:latin typeface="Times New Roman"/>
                <a:cs typeface="Times New Roman"/>
              </a:rPr>
              <a:t>energy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285" dirty="0">
                <a:latin typeface="Times New Roman"/>
                <a:cs typeface="Times New Roman"/>
              </a:rPr>
              <a:t>needed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275" dirty="0">
                <a:latin typeface="Times New Roman"/>
                <a:cs typeface="Times New Roman"/>
              </a:rPr>
              <a:t>to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spc="190" dirty="0">
                <a:latin typeface="Times New Roman"/>
                <a:cs typeface="Times New Roman"/>
              </a:rPr>
              <a:t>convert  </a:t>
            </a:r>
            <a:r>
              <a:rPr sz="3600" b="1" spc="175" dirty="0">
                <a:latin typeface="Times New Roman"/>
                <a:cs typeface="Times New Roman"/>
              </a:rPr>
              <a:t>reactants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260" dirty="0">
                <a:latin typeface="Times New Roman"/>
                <a:cs typeface="Times New Roman"/>
              </a:rPr>
              <a:t>into</a:t>
            </a:r>
            <a:r>
              <a:rPr sz="3600" b="1" spc="-45" dirty="0">
                <a:latin typeface="Times New Roman"/>
                <a:cs typeface="Times New Roman"/>
              </a:rPr>
              <a:t> </a:t>
            </a:r>
            <a:r>
              <a:rPr sz="3600" b="1" spc="275" dirty="0">
                <a:latin typeface="Times New Roman"/>
                <a:cs typeface="Times New Roman"/>
              </a:rPr>
              <a:t>the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spc="175" dirty="0">
                <a:solidFill>
                  <a:srgbClr val="E1D600"/>
                </a:solidFill>
                <a:latin typeface="Times New Roman"/>
                <a:cs typeface="Times New Roman"/>
              </a:rPr>
              <a:t>activated</a:t>
            </a:r>
            <a:r>
              <a:rPr sz="3600" b="1" spc="-45" dirty="0">
                <a:solidFill>
                  <a:srgbClr val="E1D600"/>
                </a:solidFill>
                <a:latin typeface="Times New Roman"/>
                <a:cs typeface="Times New Roman"/>
              </a:rPr>
              <a:t> </a:t>
            </a:r>
            <a:r>
              <a:rPr sz="3600" b="1" spc="240" dirty="0">
                <a:solidFill>
                  <a:srgbClr val="E1D600"/>
                </a:solidFill>
                <a:latin typeface="Times New Roman"/>
                <a:cs typeface="Times New Roman"/>
              </a:rPr>
              <a:t>complex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270" y="378079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919" y="3751579"/>
            <a:ext cx="7591425" cy="123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600" b="1" spc="195" dirty="0">
                <a:latin typeface="Times New Roman"/>
                <a:cs typeface="Times New Roman"/>
              </a:rPr>
              <a:t>the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125" dirty="0">
                <a:latin typeface="Times New Roman"/>
                <a:cs typeface="Times New Roman"/>
              </a:rPr>
              <a:t>activated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170" dirty="0">
                <a:latin typeface="Times New Roman"/>
                <a:cs typeface="Times New Roman"/>
              </a:rPr>
              <a:t>complex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is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90" dirty="0">
                <a:latin typeface="Times New Roman"/>
                <a:cs typeface="Times New Roman"/>
              </a:rPr>
              <a:t>a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160" dirty="0">
                <a:latin typeface="Times New Roman"/>
                <a:cs typeface="Times New Roman"/>
              </a:rPr>
              <a:t>chemical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170" dirty="0">
                <a:latin typeface="Times New Roman"/>
                <a:cs typeface="Times New Roman"/>
              </a:rPr>
              <a:t>species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with  </a:t>
            </a:r>
            <a:r>
              <a:rPr sz="2600" b="1" spc="90" dirty="0">
                <a:latin typeface="Times New Roman"/>
                <a:cs typeface="Times New Roman"/>
              </a:rPr>
              <a:t>partially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broken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and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95" dirty="0">
                <a:latin typeface="Times New Roman"/>
                <a:cs typeface="Times New Roman"/>
              </a:rPr>
              <a:t>partially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formed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185" dirty="0">
                <a:latin typeface="Times New Roman"/>
                <a:cs typeface="Times New Roman"/>
              </a:rPr>
              <a:t>bonds</a:t>
            </a:r>
            <a:endParaRPr sz="26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  <a:spcBef>
                <a:spcPts val="500"/>
              </a:spcBef>
            </a:pPr>
            <a:r>
              <a:rPr sz="2775" spc="-592" baseline="12012" dirty="0">
                <a:solidFill>
                  <a:srgbClr val="F8B538"/>
                </a:solidFill>
                <a:latin typeface="UnDotum"/>
                <a:cs typeface="UnDotum"/>
              </a:rPr>
              <a:t></a:t>
            </a:r>
            <a:r>
              <a:rPr sz="2775" spc="-569" baseline="12012" dirty="0">
                <a:solidFill>
                  <a:srgbClr val="F8B538"/>
                </a:solidFill>
                <a:latin typeface="UnDotum"/>
                <a:cs typeface="UnDotum"/>
              </a:rPr>
              <a:t> </a:t>
            </a:r>
            <a:r>
              <a:rPr sz="2300" b="1" spc="90" dirty="0">
                <a:solidFill>
                  <a:srgbClr val="3333CC"/>
                </a:solidFill>
                <a:latin typeface="Times New Roman"/>
                <a:cs typeface="Times New Roman"/>
              </a:rPr>
              <a:t>always</a:t>
            </a:r>
            <a:r>
              <a:rPr sz="2300" b="1" spc="-2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300" b="1" spc="60" dirty="0">
                <a:solidFill>
                  <a:srgbClr val="3333CC"/>
                </a:solidFill>
                <a:latin typeface="Times New Roman"/>
                <a:cs typeface="Times New Roman"/>
              </a:rPr>
              <a:t>very</a:t>
            </a:r>
            <a:r>
              <a:rPr sz="2300" b="1" spc="-3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300" b="1" spc="145" dirty="0">
                <a:solidFill>
                  <a:srgbClr val="3333CC"/>
                </a:solidFill>
                <a:latin typeface="Times New Roman"/>
                <a:cs typeface="Times New Roman"/>
              </a:rPr>
              <a:t>high</a:t>
            </a:r>
            <a:r>
              <a:rPr sz="2300" b="1" spc="-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300" b="1" spc="155" dirty="0">
                <a:solidFill>
                  <a:srgbClr val="3333CC"/>
                </a:solidFill>
                <a:latin typeface="Times New Roman"/>
                <a:cs typeface="Times New Roman"/>
              </a:rPr>
              <a:t>in</a:t>
            </a:r>
            <a:r>
              <a:rPr sz="2300" b="1" spc="-2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300" b="1" spc="120" dirty="0">
                <a:solidFill>
                  <a:srgbClr val="3333CC"/>
                </a:solidFill>
                <a:latin typeface="Times New Roman"/>
                <a:cs typeface="Times New Roman"/>
              </a:rPr>
              <a:t>energy</a:t>
            </a:r>
            <a:r>
              <a:rPr sz="2300" b="1" spc="-3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300" b="1" spc="145" dirty="0">
                <a:solidFill>
                  <a:srgbClr val="3333CC"/>
                </a:solidFill>
                <a:latin typeface="Times New Roman"/>
                <a:cs typeface="Times New Roman"/>
              </a:rPr>
              <a:t>because</a:t>
            </a:r>
            <a:r>
              <a:rPr sz="2300" b="1" spc="-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300" b="1" spc="135" dirty="0">
                <a:solidFill>
                  <a:srgbClr val="3333CC"/>
                </a:solidFill>
                <a:latin typeface="Times New Roman"/>
                <a:cs typeface="Times New Roman"/>
              </a:rPr>
              <a:t>of</a:t>
            </a:r>
            <a:r>
              <a:rPr sz="2300" b="1" spc="-30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300" b="1" spc="90" dirty="0">
                <a:solidFill>
                  <a:srgbClr val="3333CC"/>
                </a:solidFill>
                <a:latin typeface="Times New Roman"/>
                <a:cs typeface="Times New Roman"/>
              </a:rPr>
              <a:t>partial</a:t>
            </a:r>
            <a:r>
              <a:rPr sz="2300" b="1" spc="-35" dirty="0">
                <a:solidFill>
                  <a:srgbClr val="3333CC"/>
                </a:solidFill>
                <a:latin typeface="Times New Roman"/>
                <a:cs typeface="Times New Roman"/>
              </a:rPr>
              <a:t> </a:t>
            </a:r>
            <a:r>
              <a:rPr sz="2300" b="1" spc="165" dirty="0">
                <a:solidFill>
                  <a:srgbClr val="3333CC"/>
                </a:solidFill>
                <a:latin typeface="Times New Roman"/>
                <a:cs typeface="Times New Roman"/>
              </a:rPr>
              <a:t>bonds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61690" y="186690"/>
            <a:ext cx="779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+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03700" y="336550"/>
            <a:ext cx="685800" cy="85090"/>
            <a:chOff x="4203700" y="336550"/>
            <a:chExt cx="685800" cy="85090"/>
          </a:xfrm>
        </p:grpSpPr>
        <p:sp>
          <p:nvSpPr>
            <p:cNvPr id="8" name="object 8"/>
            <p:cNvSpPr/>
            <p:nvPr/>
          </p:nvSpPr>
          <p:spPr>
            <a:xfrm>
              <a:off x="4203700" y="378459"/>
              <a:ext cx="605790" cy="0"/>
            </a:xfrm>
            <a:custGeom>
              <a:avLst/>
              <a:gdLst/>
              <a:ahLst/>
              <a:cxnLst/>
              <a:rect l="l" t="t" r="r" b="b"/>
              <a:pathLst>
                <a:path w="605789">
                  <a:moveTo>
                    <a:pt x="0" y="0"/>
                  </a:moveTo>
                  <a:lnTo>
                    <a:pt x="6057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4409" y="33655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90">
                  <a:moveTo>
                    <a:pt x="0" y="0"/>
                  </a:moveTo>
                  <a:lnTo>
                    <a:pt x="0" y="85089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64330" y="186690"/>
            <a:ext cx="2654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6100" algn="l"/>
                <a:tab pos="2640965" algn="l"/>
              </a:tabLst>
            </a:pPr>
            <a:r>
              <a:rPr sz="2400" dirty="0">
                <a:latin typeface="Arial"/>
                <a:cs typeface="Arial"/>
              </a:rPr>
              <a:t>C +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	</a:t>
            </a:r>
            <a:r>
              <a:rPr sz="2400" u="heavy" dirty="0">
                <a:uFill>
                  <a:solidFill>
                    <a:srgbClr val="00AAB8"/>
                  </a:solidFill>
                </a:uFill>
              </a:rPr>
              <a:t> 	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1151889"/>
            <a:ext cx="8229600" cy="38011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21410" y="816609"/>
            <a:ext cx="2835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Exothermic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6409" y="803909"/>
            <a:ext cx="302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Endothermic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100" y="5332729"/>
            <a:ext cx="8582660" cy="141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230630">
              <a:lnSpc>
                <a:spcPct val="1139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b="1" i="1" spc="-5" dirty="0">
                <a:latin typeface="Arial"/>
                <a:cs typeface="Arial"/>
              </a:rPr>
              <a:t>activation energy </a:t>
            </a:r>
            <a:r>
              <a:rPr sz="2400" b="1" i="1" dirty="0">
                <a:latin typeface="Arial"/>
                <a:cs typeface="Arial"/>
              </a:rPr>
              <a:t>(E</a:t>
            </a:r>
            <a:r>
              <a:rPr sz="2100" b="1" i="1" baseline="-23809" dirty="0">
                <a:latin typeface="Arial"/>
                <a:cs typeface="Arial"/>
              </a:rPr>
              <a:t>a</a:t>
            </a:r>
            <a:r>
              <a:rPr sz="2400" b="1" i="1" dirty="0">
                <a:latin typeface="Arial"/>
                <a:cs typeface="Arial"/>
              </a:rPr>
              <a:t>)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the minimum </a:t>
            </a:r>
            <a:r>
              <a:rPr sz="2400" spc="-5" dirty="0">
                <a:latin typeface="Arial"/>
                <a:cs typeface="Arial"/>
              </a:rPr>
              <a:t>amount of  energy required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initiate </a:t>
            </a:r>
            <a:r>
              <a:rPr sz="2400" dirty="0">
                <a:latin typeface="Arial"/>
                <a:cs typeface="Arial"/>
              </a:rPr>
              <a:t>a chemical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reaction.</a:t>
            </a:r>
            <a:endParaRPr sz="2400">
              <a:latin typeface="Arial"/>
              <a:cs typeface="Arial"/>
            </a:endParaRPr>
          </a:p>
          <a:p>
            <a:pPr marR="17780" algn="r">
              <a:lnSpc>
                <a:spcPct val="100000"/>
              </a:lnSpc>
              <a:spcBef>
                <a:spcPts val="2000"/>
              </a:spcBef>
            </a:pPr>
            <a:r>
              <a:rPr sz="2000" spc="5" dirty="0">
                <a:latin typeface="Arial"/>
                <a:cs typeface="Arial"/>
              </a:rPr>
              <a:t>13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66775"/>
            <a:ext cx="7612380" cy="2588895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11125" algn="just">
              <a:lnSpc>
                <a:spcPct val="100000"/>
              </a:lnSpc>
              <a:spcBef>
                <a:spcPts val="1725"/>
              </a:spcBef>
            </a:pPr>
            <a:r>
              <a:rPr sz="5000" spc="-5" dirty="0">
                <a:solidFill>
                  <a:srgbClr val="03607A"/>
                </a:solidFill>
                <a:latin typeface="Comic Sans MS"/>
                <a:cs typeface="Comic Sans MS"/>
              </a:rPr>
              <a:t>Reaction</a:t>
            </a:r>
            <a:r>
              <a:rPr sz="5000" spc="-20" dirty="0">
                <a:solidFill>
                  <a:srgbClr val="03607A"/>
                </a:solidFill>
                <a:latin typeface="Comic Sans MS"/>
                <a:cs typeface="Comic Sans MS"/>
              </a:rPr>
              <a:t> </a:t>
            </a:r>
            <a:r>
              <a:rPr sz="5000" spc="-5" dirty="0">
                <a:solidFill>
                  <a:srgbClr val="03607A"/>
                </a:solidFill>
                <a:latin typeface="Comic Sans MS"/>
                <a:cs typeface="Comic Sans MS"/>
              </a:rPr>
              <a:t>Rates</a:t>
            </a:r>
            <a:endParaRPr sz="5000">
              <a:latin typeface="Comic Sans MS"/>
              <a:cs typeface="Comic Sans MS"/>
            </a:endParaRPr>
          </a:p>
          <a:p>
            <a:pPr marL="285750" marR="5080" indent="-273050" algn="just">
              <a:lnSpc>
                <a:spcPct val="100000"/>
              </a:lnSpc>
              <a:spcBef>
                <a:spcPts val="1040"/>
              </a:spcBef>
            </a:pPr>
            <a:r>
              <a:rPr sz="3200" b="1" spc="-5" dirty="0">
                <a:latin typeface="Arial"/>
                <a:cs typeface="Arial"/>
              </a:rPr>
              <a:t>Rate </a:t>
            </a:r>
            <a:r>
              <a:rPr sz="3200" b="1" spc="5" dirty="0">
                <a:latin typeface="Arial"/>
                <a:cs typeface="Arial"/>
              </a:rPr>
              <a:t>of </a:t>
            </a:r>
            <a:r>
              <a:rPr sz="3200" b="1" spc="-70" dirty="0">
                <a:latin typeface="Arial"/>
                <a:cs typeface="Arial"/>
              </a:rPr>
              <a:t>a </a:t>
            </a:r>
            <a:r>
              <a:rPr sz="3200" b="1" spc="-5" dirty="0">
                <a:latin typeface="Arial"/>
                <a:cs typeface="Arial"/>
              </a:rPr>
              <a:t>chemical </a:t>
            </a:r>
            <a:r>
              <a:rPr sz="3200" b="1" spc="20" dirty="0">
                <a:latin typeface="Arial"/>
                <a:cs typeface="Arial"/>
              </a:rPr>
              <a:t>reaction </a:t>
            </a:r>
            <a:r>
              <a:rPr sz="3200" b="1" spc="-105" dirty="0">
                <a:latin typeface="Arial"/>
                <a:cs typeface="Arial"/>
              </a:rPr>
              <a:t>= </a:t>
            </a:r>
            <a:r>
              <a:rPr sz="3200" b="1" spc="-70" dirty="0">
                <a:latin typeface="Arial"/>
                <a:cs typeface="Arial"/>
              </a:rPr>
              <a:t>change </a:t>
            </a:r>
            <a:r>
              <a:rPr sz="3200" b="1" spc="130" dirty="0">
                <a:latin typeface="Arial"/>
                <a:cs typeface="Arial"/>
              </a:rPr>
              <a:t>in  </a:t>
            </a:r>
            <a:r>
              <a:rPr sz="3200" b="1" spc="20" dirty="0">
                <a:latin typeface="Arial"/>
                <a:cs typeface="Arial"/>
              </a:rPr>
              <a:t>concentration </a:t>
            </a:r>
            <a:r>
              <a:rPr sz="3200" b="1" spc="125" dirty="0">
                <a:latin typeface="Arial"/>
                <a:cs typeface="Arial"/>
              </a:rPr>
              <a:t>(mol/L)</a:t>
            </a:r>
            <a:r>
              <a:rPr sz="3200" b="1" spc="-640" dirty="0">
                <a:latin typeface="Arial"/>
                <a:cs typeface="Arial"/>
              </a:rPr>
              <a:t> </a:t>
            </a:r>
            <a:r>
              <a:rPr sz="3200" b="1" spc="10" dirty="0">
                <a:latin typeface="Arial"/>
                <a:cs typeface="Arial"/>
              </a:rPr>
              <a:t>of </a:t>
            </a:r>
            <a:r>
              <a:rPr sz="3200" b="1" spc="-70" dirty="0">
                <a:latin typeface="Arial"/>
                <a:cs typeface="Arial"/>
              </a:rPr>
              <a:t>a </a:t>
            </a:r>
            <a:r>
              <a:rPr sz="3200" b="1" spc="20" dirty="0">
                <a:latin typeface="Arial"/>
                <a:cs typeface="Arial"/>
              </a:rPr>
              <a:t>reactant </a:t>
            </a:r>
            <a:r>
              <a:rPr sz="3200" b="1" spc="50" dirty="0">
                <a:latin typeface="Arial"/>
                <a:cs typeface="Arial"/>
              </a:rPr>
              <a:t>or  </a:t>
            </a:r>
            <a:r>
              <a:rPr sz="3200" b="1" spc="15" dirty="0">
                <a:latin typeface="Arial"/>
                <a:cs typeface="Arial"/>
              </a:rPr>
              <a:t>product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spc="95" dirty="0">
                <a:latin typeface="Arial"/>
                <a:cs typeface="Arial"/>
              </a:rPr>
              <a:t>with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105" dirty="0">
                <a:latin typeface="Arial"/>
                <a:cs typeface="Arial"/>
              </a:rPr>
              <a:t>time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45" dirty="0">
                <a:latin typeface="Arial"/>
                <a:cs typeface="Arial"/>
              </a:rPr>
              <a:t>(s,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spc="110" dirty="0">
                <a:latin typeface="Arial"/>
                <a:cs typeface="Arial"/>
              </a:rPr>
              <a:t>min,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60" dirty="0">
                <a:latin typeface="Arial"/>
                <a:cs typeface="Arial"/>
              </a:rPr>
              <a:t>hr);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119879"/>
            <a:ext cx="34309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Rate </a:t>
            </a:r>
            <a:r>
              <a:rPr sz="3200" b="1" spc="5" dirty="0">
                <a:latin typeface="Arial"/>
                <a:cs typeface="Arial"/>
              </a:rPr>
              <a:t>of</a:t>
            </a:r>
            <a:r>
              <a:rPr sz="3200" b="1" spc="-29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Reaction=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3350" y="3779520"/>
            <a:ext cx="4408170" cy="1084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468359" y="6419850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13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57450" y="175259"/>
            <a:ext cx="4523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0000"/>
                </a:solidFill>
                <a:latin typeface="Arial"/>
                <a:cs typeface="Arial"/>
              </a:rPr>
              <a:t>Reaction</a:t>
            </a:r>
            <a:r>
              <a:rPr sz="3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"/>
                <a:cs typeface="Arial"/>
              </a:rPr>
              <a:t>Mechanisms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53609" y="3625850"/>
            <a:ext cx="685800" cy="85090"/>
            <a:chOff x="4753609" y="3625850"/>
            <a:chExt cx="685800" cy="85090"/>
          </a:xfrm>
        </p:grpSpPr>
        <p:sp>
          <p:nvSpPr>
            <p:cNvPr id="11" name="object 11"/>
            <p:cNvSpPr/>
            <p:nvPr/>
          </p:nvSpPr>
          <p:spPr>
            <a:xfrm>
              <a:off x="4753609" y="3669030"/>
              <a:ext cx="605790" cy="0"/>
            </a:xfrm>
            <a:custGeom>
              <a:avLst/>
              <a:gdLst/>
              <a:ahLst/>
              <a:cxnLst/>
              <a:rect l="l" t="t" r="r" b="b"/>
              <a:pathLst>
                <a:path w="605789">
                  <a:moveTo>
                    <a:pt x="0" y="0"/>
                  </a:moveTo>
                  <a:lnTo>
                    <a:pt x="6057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3049" y="3625850"/>
              <a:ext cx="86360" cy="85090"/>
            </a:xfrm>
            <a:custGeom>
              <a:avLst/>
              <a:gdLst/>
              <a:ahLst/>
              <a:cxnLst/>
              <a:rect l="l" t="t" r="r" b="b"/>
              <a:pathLst>
                <a:path w="86360" h="85089">
                  <a:moveTo>
                    <a:pt x="0" y="0"/>
                  </a:moveTo>
                  <a:lnTo>
                    <a:pt x="0" y="85089"/>
                  </a:lnTo>
                  <a:lnTo>
                    <a:pt x="86360" y="43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7800" y="948690"/>
            <a:ext cx="8621395" cy="360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69" marR="177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overall </a:t>
            </a:r>
            <a:r>
              <a:rPr sz="2400" spc="-5" dirty="0">
                <a:latin typeface="Arial"/>
                <a:cs typeface="Arial"/>
              </a:rPr>
              <a:t>progress </a:t>
            </a:r>
            <a:r>
              <a:rPr sz="2400" dirty="0">
                <a:latin typeface="Arial"/>
                <a:cs typeface="Arial"/>
              </a:rPr>
              <a:t>of a </a:t>
            </a:r>
            <a:r>
              <a:rPr sz="2400" spc="-5" dirty="0">
                <a:latin typeface="Arial"/>
                <a:cs typeface="Arial"/>
              </a:rPr>
              <a:t>chemical reaction can be represented  at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molecular </a:t>
            </a:r>
            <a:r>
              <a:rPr sz="2400" spc="-10" dirty="0">
                <a:latin typeface="Arial"/>
                <a:cs typeface="Arial"/>
              </a:rPr>
              <a:t>level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series of </a:t>
            </a:r>
            <a:r>
              <a:rPr sz="2400" dirty="0">
                <a:latin typeface="Arial"/>
                <a:cs typeface="Arial"/>
              </a:rPr>
              <a:t>simple </a:t>
            </a:r>
            <a:r>
              <a:rPr sz="2400" b="1" i="1" spc="-5" dirty="0">
                <a:latin typeface="Arial"/>
                <a:cs typeface="Arial"/>
              </a:rPr>
              <a:t>elementary steps  </a:t>
            </a:r>
            <a:r>
              <a:rPr sz="2400" spc="-5" dirty="0">
                <a:latin typeface="Arial"/>
                <a:cs typeface="Arial"/>
              </a:rPr>
              <a:t>or </a:t>
            </a:r>
            <a:r>
              <a:rPr sz="2400" b="1" i="1" spc="-5" dirty="0">
                <a:latin typeface="Arial"/>
                <a:cs typeface="Arial"/>
              </a:rPr>
              <a:t>elementary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reactions.</a:t>
            </a:r>
            <a:endParaRPr sz="2400">
              <a:latin typeface="Arial"/>
              <a:cs typeface="Arial"/>
            </a:endParaRPr>
          </a:p>
          <a:p>
            <a:pPr marL="63500" marR="861694">
              <a:lnSpc>
                <a:spcPct val="100000"/>
              </a:lnSpc>
              <a:spcBef>
                <a:spcPts val="228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sequence of </a:t>
            </a:r>
            <a:r>
              <a:rPr sz="2400" b="1" spc="-5" dirty="0">
                <a:latin typeface="Arial"/>
                <a:cs typeface="Arial"/>
              </a:rPr>
              <a:t>elementary steps </a:t>
            </a:r>
            <a:r>
              <a:rPr sz="2400" spc="-5" dirty="0">
                <a:latin typeface="Arial"/>
                <a:cs typeface="Arial"/>
              </a:rPr>
              <a:t>that leads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product  </a:t>
            </a:r>
            <a:r>
              <a:rPr sz="2400" dirty="0">
                <a:latin typeface="Arial"/>
                <a:cs typeface="Arial"/>
              </a:rPr>
              <a:t>formation </a:t>
            </a:r>
            <a:r>
              <a:rPr sz="2400" spc="-5" dirty="0">
                <a:latin typeface="Arial"/>
                <a:cs typeface="Arial"/>
              </a:rPr>
              <a:t>is the </a:t>
            </a:r>
            <a:r>
              <a:rPr sz="2400" b="1" i="1" spc="-5" dirty="0">
                <a:latin typeface="Arial"/>
                <a:cs typeface="Arial"/>
              </a:rPr>
              <a:t>reaction</a:t>
            </a:r>
            <a:r>
              <a:rPr sz="2400" b="1" i="1" spc="2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mechanism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128905" algn="ctr">
              <a:lnSpc>
                <a:spcPct val="100000"/>
              </a:lnSpc>
              <a:tabLst>
                <a:tab pos="3208655" algn="l"/>
              </a:tabLst>
            </a:pPr>
            <a:r>
              <a:rPr sz="2400" spc="-5" dirty="0">
                <a:latin typeface="Arial"/>
                <a:cs typeface="Arial"/>
              </a:rPr>
              <a:t>2NO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 +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100" spc="7" baseline="-23809" dirty="0">
                <a:latin typeface="Arial"/>
                <a:cs typeface="Arial"/>
              </a:rPr>
              <a:t>2</a:t>
            </a:r>
            <a:r>
              <a:rPr sz="2100" spc="427" baseline="-2380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</a:t>
            </a:r>
            <a:r>
              <a:rPr sz="2400" i="1" spc="-5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)	</a:t>
            </a:r>
            <a:r>
              <a:rPr sz="2400" dirty="0">
                <a:latin typeface="Arial"/>
                <a:cs typeface="Arial"/>
              </a:rPr>
              <a:t>2NO</a:t>
            </a:r>
            <a:r>
              <a:rPr sz="2100" baseline="-23809" dirty="0">
                <a:latin typeface="Arial"/>
                <a:cs typeface="Arial"/>
              </a:rPr>
              <a:t>2</a:t>
            </a:r>
            <a:r>
              <a:rPr sz="2100" spc="419" baseline="-238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60020" algn="ctr">
              <a:lnSpc>
                <a:spcPct val="100000"/>
              </a:lnSpc>
              <a:spcBef>
                <a:spcPts val="2520"/>
              </a:spcBef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100" spc="-7" baseline="-23809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spc="-5" dirty="0">
                <a:latin typeface="Arial"/>
                <a:cs typeface="Arial"/>
              </a:rPr>
              <a:t>is detected </a:t>
            </a:r>
            <a:r>
              <a:rPr sz="2400" spc="-10" dirty="0">
                <a:latin typeface="Arial"/>
                <a:cs typeface="Arial"/>
              </a:rPr>
              <a:t>during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reaction!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42329" y="5114290"/>
            <a:ext cx="623570" cy="85090"/>
            <a:chOff x="5942329" y="5114290"/>
            <a:chExt cx="623570" cy="85090"/>
          </a:xfrm>
        </p:grpSpPr>
        <p:sp>
          <p:nvSpPr>
            <p:cNvPr id="15" name="object 15"/>
            <p:cNvSpPr/>
            <p:nvPr/>
          </p:nvSpPr>
          <p:spPr>
            <a:xfrm>
              <a:off x="5956299" y="5156200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89">
                  <a:moveTo>
                    <a:pt x="0" y="0"/>
                  </a:moveTo>
                  <a:lnTo>
                    <a:pt x="5295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0809" y="511429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0" y="0"/>
                  </a:moveTo>
                  <a:lnTo>
                    <a:pt x="0" y="85090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956300" y="5646420"/>
            <a:ext cx="609600" cy="86360"/>
            <a:chOff x="5956300" y="5646420"/>
            <a:chExt cx="609600" cy="86360"/>
          </a:xfrm>
        </p:grpSpPr>
        <p:sp>
          <p:nvSpPr>
            <p:cNvPr id="18" name="object 18"/>
            <p:cNvSpPr/>
            <p:nvPr/>
          </p:nvSpPr>
          <p:spPr>
            <a:xfrm>
              <a:off x="5956300" y="5689600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89">
                  <a:moveTo>
                    <a:pt x="0" y="0"/>
                  </a:moveTo>
                  <a:lnTo>
                    <a:pt x="5295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0809" y="5646420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90" h="86360">
                  <a:moveTo>
                    <a:pt x="0" y="0"/>
                  </a:moveTo>
                  <a:lnTo>
                    <a:pt x="0" y="86359"/>
                  </a:lnTo>
                  <a:lnTo>
                    <a:pt x="85089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466590" y="4784090"/>
            <a:ext cx="141668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73660">
              <a:lnSpc>
                <a:spcPct val="1455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NO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  N</a:t>
            </a:r>
            <a:r>
              <a:rPr sz="2100" spc="-7" baseline="-23809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100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50690" y="4784090"/>
            <a:ext cx="812800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30480" indent="-6985">
              <a:lnSpc>
                <a:spcPct val="1455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N</a:t>
            </a:r>
            <a:r>
              <a:rPr sz="2100" spc="7" baseline="-23809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100" spc="7" baseline="-23809" dirty="0">
                <a:latin typeface="Arial"/>
                <a:cs typeface="Arial"/>
              </a:rPr>
              <a:t>2 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0" dirty="0">
                <a:latin typeface="Arial"/>
                <a:cs typeface="Arial"/>
              </a:rPr>
              <a:t>O</a:t>
            </a:r>
            <a:r>
              <a:rPr sz="2100" spc="-15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73810" y="5977890"/>
            <a:ext cx="2241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Overall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958840" y="6140450"/>
            <a:ext cx="609600" cy="85090"/>
            <a:chOff x="5958840" y="6140450"/>
            <a:chExt cx="609600" cy="85090"/>
          </a:xfrm>
        </p:grpSpPr>
        <p:sp>
          <p:nvSpPr>
            <p:cNvPr id="24" name="object 24"/>
            <p:cNvSpPr/>
            <p:nvPr/>
          </p:nvSpPr>
          <p:spPr>
            <a:xfrm>
              <a:off x="5958840" y="6183630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53086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83350" y="614045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90" h="85089">
                  <a:moveTo>
                    <a:pt x="0" y="0"/>
                  </a:moveTo>
                  <a:lnTo>
                    <a:pt x="0" y="85090"/>
                  </a:lnTo>
                  <a:lnTo>
                    <a:pt x="8509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491990" y="5977890"/>
            <a:ext cx="1387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2NO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100" spc="7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3682" y="5977890"/>
            <a:ext cx="804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2NO</a:t>
            </a:r>
            <a:r>
              <a:rPr sz="2100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95400" y="5943600"/>
            <a:ext cx="6172200" cy="0"/>
          </a:xfrm>
          <a:custGeom>
            <a:avLst/>
            <a:gdLst/>
            <a:ahLst/>
            <a:cxnLst/>
            <a:rect l="l" t="t" r="r" b="b"/>
            <a:pathLst>
              <a:path w="6172200">
                <a:moveTo>
                  <a:pt x="0" y="0"/>
                </a:moveTo>
                <a:lnTo>
                  <a:pt x="617220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93139" y="4784090"/>
            <a:ext cx="2600960" cy="108966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410"/>
              </a:spcBef>
            </a:pPr>
            <a:r>
              <a:rPr sz="2400" spc="-5" dirty="0">
                <a:latin typeface="Arial"/>
                <a:cs typeface="Arial"/>
              </a:rPr>
              <a:t>Elementary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step:</a:t>
            </a:r>
            <a:endParaRPr sz="2400">
              <a:latin typeface="Arial"/>
              <a:cs typeface="Arial"/>
            </a:endParaRPr>
          </a:p>
          <a:p>
            <a:pPr marR="14604" algn="r">
              <a:lnSpc>
                <a:spcPct val="100000"/>
              </a:lnSpc>
              <a:spcBef>
                <a:spcPts val="1310"/>
              </a:spcBef>
            </a:pPr>
            <a:r>
              <a:rPr sz="3600" baseline="2314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Elementary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step: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19600" y="5486400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762000" h="381000">
                <a:moveTo>
                  <a:pt x="762000" y="0"/>
                </a:moveTo>
                <a:lnTo>
                  <a:pt x="0" y="381000"/>
                </a:lnTo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91300" y="4978400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762000" h="381000">
                <a:moveTo>
                  <a:pt x="762000" y="0"/>
                </a:moveTo>
                <a:lnTo>
                  <a:pt x="0" y="381000"/>
                </a:lnTo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256529" y="2269489"/>
            <a:ext cx="623570" cy="85090"/>
            <a:chOff x="5256529" y="2269489"/>
            <a:chExt cx="623570" cy="85090"/>
          </a:xfrm>
        </p:grpSpPr>
        <p:sp>
          <p:nvSpPr>
            <p:cNvPr id="9" name="object 9"/>
            <p:cNvSpPr/>
            <p:nvPr/>
          </p:nvSpPr>
          <p:spPr>
            <a:xfrm>
              <a:off x="5270499" y="2311399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89">
                  <a:moveTo>
                    <a:pt x="0" y="0"/>
                  </a:moveTo>
                  <a:lnTo>
                    <a:pt x="5295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95009" y="22694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89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270500" y="2801620"/>
            <a:ext cx="609600" cy="86360"/>
            <a:chOff x="5270500" y="2801620"/>
            <a:chExt cx="609600" cy="86360"/>
          </a:xfrm>
        </p:grpSpPr>
        <p:sp>
          <p:nvSpPr>
            <p:cNvPr id="12" name="object 12"/>
            <p:cNvSpPr/>
            <p:nvPr/>
          </p:nvSpPr>
          <p:spPr>
            <a:xfrm>
              <a:off x="5270500" y="2844800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89">
                  <a:moveTo>
                    <a:pt x="0" y="0"/>
                  </a:moveTo>
                  <a:lnTo>
                    <a:pt x="5295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95009" y="2801620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0" y="0"/>
                  </a:moveTo>
                  <a:lnTo>
                    <a:pt x="0" y="86359"/>
                  </a:lnTo>
                  <a:lnTo>
                    <a:pt x="85089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80790" y="1939289"/>
            <a:ext cx="141668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73660">
              <a:lnSpc>
                <a:spcPct val="1455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NO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  N</a:t>
            </a:r>
            <a:r>
              <a:rPr sz="2100" spc="-7" baseline="-23809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100" spc="-7" baseline="-23809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100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64890" y="1939289"/>
            <a:ext cx="812800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30480" indent="-6985">
              <a:lnSpc>
                <a:spcPct val="1455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N</a:t>
            </a:r>
            <a:r>
              <a:rPr sz="2100" spc="7" baseline="-23809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O</a:t>
            </a:r>
            <a:r>
              <a:rPr sz="2100" spc="7" baseline="-23809" dirty="0">
                <a:latin typeface="Arial"/>
                <a:cs typeface="Arial"/>
              </a:rPr>
              <a:t>2 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0" dirty="0">
                <a:latin typeface="Arial"/>
                <a:cs typeface="Arial"/>
              </a:rPr>
              <a:t>O</a:t>
            </a:r>
            <a:r>
              <a:rPr sz="2100" spc="-15" baseline="-23809" dirty="0">
                <a:latin typeface="Arial"/>
                <a:cs typeface="Arial"/>
              </a:rPr>
              <a:t>2</a:t>
            </a:r>
            <a:endParaRPr sz="2100" baseline="-23809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73040" y="3295650"/>
            <a:ext cx="609600" cy="85090"/>
            <a:chOff x="5273040" y="3295650"/>
            <a:chExt cx="609600" cy="85090"/>
          </a:xfrm>
        </p:grpSpPr>
        <p:sp>
          <p:nvSpPr>
            <p:cNvPr id="17" name="object 17"/>
            <p:cNvSpPr/>
            <p:nvPr/>
          </p:nvSpPr>
          <p:spPr>
            <a:xfrm>
              <a:off x="5273040" y="3338830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0" y="0"/>
                  </a:moveTo>
                  <a:lnTo>
                    <a:pt x="53086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97550" y="329565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89"/>
                  </a:lnTo>
                  <a:lnTo>
                    <a:pt x="85089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09600" y="2563903"/>
            <a:ext cx="6172200" cy="561975"/>
            <a:chOff x="609600" y="2563903"/>
            <a:chExt cx="6172200" cy="561975"/>
          </a:xfrm>
        </p:grpSpPr>
        <p:sp>
          <p:nvSpPr>
            <p:cNvPr id="20" name="object 20"/>
            <p:cNvSpPr/>
            <p:nvPr/>
          </p:nvSpPr>
          <p:spPr>
            <a:xfrm>
              <a:off x="609600" y="3098800"/>
              <a:ext cx="6172200" cy="0"/>
            </a:xfrm>
            <a:custGeom>
              <a:avLst/>
              <a:gdLst/>
              <a:ahLst/>
              <a:cxnLst/>
              <a:rect l="l" t="t" r="r" b="b"/>
              <a:pathLst>
                <a:path w="6172200">
                  <a:moveTo>
                    <a:pt x="0" y="0"/>
                  </a:moveTo>
                  <a:lnTo>
                    <a:pt x="6172200" y="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94100" y="2578100"/>
              <a:ext cx="1066800" cy="533400"/>
            </a:xfrm>
            <a:custGeom>
              <a:avLst/>
              <a:gdLst/>
              <a:ahLst/>
              <a:cxnLst/>
              <a:rect l="l" t="t" r="r" b="b"/>
              <a:pathLst>
                <a:path w="1066800" h="533400">
                  <a:moveTo>
                    <a:pt x="533400" y="0"/>
                  </a:moveTo>
                  <a:lnTo>
                    <a:pt x="597023" y="1739"/>
                  </a:lnTo>
                  <a:lnTo>
                    <a:pt x="658119" y="6842"/>
                  </a:lnTo>
                  <a:lnTo>
                    <a:pt x="716338" y="15133"/>
                  </a:lnTo>
                  <a:lnTo>
                    <a:pt x="771330" y="26436"/>
                  </a:lnTo>
                  <a:lnTo>
                    <a:pt x="822746" y="40578"/>
                  </a:lnTo>
                  <a:lnTo>
                    <a:pt x="870235" y="57383"/>
                  </a:lnTo>
                  <a:lnTo>
                    <a:pt x="913447" y="76676"/>
                  </a:lnTo>
                  <a:lnTo>
                    <a:pt x="952033" y="98282"/>
                  </a:lnTo>
                  <a:lnTo>
                    <a:pt x="985643" y="122026"/>
                  </a:lnTo>
                  <a:lnTo>
                    <a:pt x="1013926" y="147734"/>
                  </a:lnTo>
                  <a:lnTo>
                    <a:pt x="1053115" y="204340"/>
                  </a:lnTo>
                  <a:lnTo>
                    <a:pt x="1066800" y="266700"/>
                  </a:lnTo>
                  <a:lnTo>
                    <a:pt x="1063320" y="298511"/>
                  </a:lnTo>
                  <a:lnTo>
                    <a:pt x="1036533" y="358169"/>
                  </a:lnTo>
                  <a:lnTo>
                    <a:pt x="985643" y="411373"/>
                  </a:lnTo>
                  <a:lnTo>
                    <a:pt x="952033" y="435117"/>
                  </a:lnTo>
                  <a:lnTo>
                    <a:pt x="913447" y="456723"/>
                  </a:lnTo>
                  <a:lnTo>
                    <a:pt x="870235" y="476016"/>
                  </a:lnTo>
                  <a:lnTo>
                    <a:pt x="822746" y="492821"/>
                  </a:lnTo>
                  <a:lnTo>
                    <a:pt x="771330" y="506963"/>
                  </a:lnTo>
                  <a:lnTo>
                    <a:pt x="716338" y="518266"/>
                  </a:lnTo>
                  <a:lnTo>
                    <a:pt x="658119" y="526557"/>
                  </a:lnTo>
                  <a:lnTo>
                    <a:pt x="597023" y="531660"/>
                  </a:lnTo>
                  <a:lnTo>
                    <a:pt x="533400" y="533400"/>
                  </a:lnTo>
                  <a:lnTo>
                    <a:pt x="469776" y="531660"/>
                  </a:lnTo>
                  <a:lnTo>
                    <a:pt x="408680" y="526557"/>
                  </a:lnTo>
                  <a:lnTo>
                    <a:pt x="350461" y="518266"/>
                  </a:lnTo>
                  <a:lnTo>
                    <a:pt x="295469" y="506963"/>
                  </a:lnTo>
                  <a:lnTo>
                    <a:pt x="244053" y="492821"/>
                  </a:lnTo>
                  <a:lnTo>
                    <a:pt x="196564" y="476016"/>
                  </a:lnTo>
                  <a:lnTo>
                    <a:pt x="153352" y="456723"/>
                  </a:lnTo>
                  <a:lnTo>
                    <a:pt x="114766" y="435117"/>
                  </a:lnTo>
                  <a:lnTo>
                    <a:pt x="81156" y="411373"/>
                  </a:lnTo>
                  <a:lnTo>
                    <a:pt x="52873" y="385665"/>
                  </a:lnTo>
                  <a:lnTo>
                    <a:pt x="13684" y="329059"/>
                  </a:lnTo>
                  <a:lnTo>
                    <a:pt x="0" y="266700"/>
                  </a:lnTo>
                  <a:lnTo>
                    <a:pt x="3479" y="234888"/>
                  </a:lnTo>
                  <a:lnTo>
                    <a:pt x="30266" y="175230"/>
                  </a:lnTo>
                  <a:lnTo>
                    <a:pt x="81156" y="122026"/>
                  </a:lnTo>
                  <a:lnTo>
                    <a:pt x="114766" y="98282"/>
                  </a:lnTo>
                  <a:lnTo>
                    <a:pt x="153352" y="76676"/>
                  </a:lnTo>
                  <a:lnTo>
                    <a:pt x="196564" y="57383"/>
                  </a:lnTo>
                  <a:lnTo>
                    <a:pt x="244053" y="40578"/>
                  </a:lnTo>
                  <a:lnTo>
                    <a:pt x="295469" y="26436"/>
                  </a:lnTo>
                  <a:lnTo>
                    <a:pt x="350461" y="15133"/>
                  </a:lnTo>
                  <a:lnTo>
                    <a:pt x="408680" y="6842"/>
                  </a:lnTo>
                  <a:lnTo>
                    <a:pt x="469776" y="1739"/>
                  </a:lnTo>
                  <a:lnTo>
                    <a:pt x="533400" y="0"/>
                  </a:lnTo>
                  <a:close/>
                </a:path>
                <a:path w="1066800" h="533400">
                  <a:moveTo>
                    <a:pt x="0" y="0"/>
                  </a:moveTo>
                  <a:lnTo>
                    <a:pt x="0" y="0"/>
                  </a:lnTo>
                </a:path>
                <a:path w="1066800" h="533400">
                  <a:moveTo>
                    <a:pt x="1066800" y="533400"/>
                  </a:moveTo>
                  <a:lnTo>
                    <a:pt x="1066800" y="533400"/>
                  </a:lnTo>
                </a:path>
              </a:pathLst>
            </a:custGeom>
            <a:ln w="2839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7340" y="1939289"/>
            <a:ext cx="2600960" cy="1089660"/>
          </a:xfrm>
          <a:prstGeom prst="rect">
            <a:avLst/>
          </a:prstGeom>
        </p:spPr>
        <p:txBody>
          <a:bodyPr vert="horz" wrap="square" lIns="0" tIns="1790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410"/>
              </a:spcBef>
            </a:pPr>
            <a:r>
              <a:rPr sz="2400" spc="-5" dirty="0">
                <a:latin typeface="Arial"/>
                <a:cs typeface="Arial"/>
              </a:rPr>
              <a:t>Elementary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step:</a:t>
            </a:r>
            <a:endParaRPr sz="2400">
              <a:latin typeface="Arial"/>
              <a:cs typeface="Arial"/>
            </a:endParaRPr>
          </a:p>
          <a:p>
            <a:pPr marR="14604" algn="r">
              <a:lnSpc>
                <a:spcPct val="100000"/>
              </a:lnSpc>
              <a:spcBef>
                <a:spcPts val="1310"/>
              </a:spcBef>
            </a:pPr>
            <a:r>
              <a:rPr sz="3600" baseline="2314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Elementary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step: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06070" y="195579"/>
            <a:ext cx="7018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Arial"/>
                <a:cs typeface="Arial"/>
              </a:rPr>
              <a:t>Intermediates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species that </a:t>
            </a:r>
            <a:r>
              <a:rPr sz="2400" spc="-10" dirty="0">
                <a:latin typeface="Arial"/>
                <a:cs typeface="Arial"/>
              </a:rPr>
              <a:t>appear in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6070" y="448310"/>
            <a:ext cx="8395970" cy="134874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400" spc="-5" dirty="0">
                <a:latin typeface="Arial"/>
                <a:cs typeface="Arial"/>
              </a:rPr>
              <a:t>mechanism </a:t>
            </a:r>
            <a:r>
              <a:rPr sz="2400" b="1" spc="-5" dirty="0">
                <a:latin typeface="Arial"/>
                <a:cs typeface="Arial"/>
              </a:rPr>
              <a:t>but </a:t>
            </a:r>
            <a:r>
              <a:rPr sz="2400" b="1" spc="-1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in the </a:t>
            </a:r>
            <a:r>
              <a:rPr sz="2400" spc="-10" dirty="0">
                <a:latin typeface="Arial"/>
                <a:cs typeface="Arial"/>
              </a:rPr>
              <a:t>overall </a:t>
            </a:r>
            <a:r>
              <a:rPr sz="2400" spc="-5" dirty="0">
                <a:latin typeface="Arial"/>
                <a:cs typeface="Arial"/>
              </a:rPr>
              <a:t>balanced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equation.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90"/>
              </a:spcBef>
            </a:pPr>
            <a:r>
              <a:rPr sz="2400" spc="-10" dirty="0">
                <a:latin typeface="Arial"/>
                <a:cs typeface="Arial"/>
              </a:rPr>
              <a:t>An </a:t>
            </a:r>
            <a:r>
              <a:rPr sz="2400" b="1" spc="-5" dirty="0">
                <a:latin typeface="Arial"/>
                <a:cs typeface="Arial"/>
              </a:rPr>
              <a:t>intermediate </a:t>
            </a:r>
            <a:r>
              <a:rPr sz="2400" spc="-5" dirty="0">
                <a:latin typeface="Arial"/>
                <a:cs typeface="Arial"/>
              </a:rPr>
              <a:t>is always </a:t>
            </a:r>
            <a:r>
              <a:rPr sz="2400" dirty="0">
                <a:latin typeface="Arial"/>
                <a:cs typeface="Arial"/>
              </a:rPr>
              <a:t>formed </a:t>
            </a:r>
            <a:r>
              <a:rPr sz="2400" spc="-5" dirty="0">
                <a:latin typeface="Arial"/>
                <a:cs typeface="Arial"/>
              </a:rPr>
              <a:t>in an early elementary step 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consumed in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later elementary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step.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03900" y="2057400"/>
            <a:ext cx="1066800" cy="533400"/>
          </a:xfrm>
          <a:custGeom>
            <a:avLst/>
            <a:gdLst/>
            <a:ahLst/>
            <a:cxnLst/>
            <a:rect l="l" t="t" r="r" b="b"/>
            <a:pathLst>
              <a:path w="1066800" h="533400">
                <a:moveTo>
                  <a:pt x="533400" y="0"/>
                </a:moveTo>
                <a:lnTo>
                  <a:pt x="597023" y="1739"/>
                </a:lnTo>
                <a:lnTo>
                  <a:pt x="658119" y="6842"/>
                </a:lnTo>
                <a:lnTo>
                  <a:pt x="716338" y="15133"/>
                </a:lnTo>
                <a:lnTo>
                  <a:pt x="771330" y="26436"/>
                </a:lnTo>
                <a:lnTo>
                  <a:pt x="822746" y="40578"/>
                </a:lnTo>
                <a:lnTo>
                  <a:pt x="870235" y="57383"/>
                </a:lnTo>
                <a:lnTo>
                  <a:pt x="913447" y="76676"/>
                </a:lnTo>
                <a:lnTo>
                  <a:pt x="952033" y="98282"/>
                </a:lnTo>
                <a:lnTo>
                  <a:pt x="985643" y="122026"/>
                </a:lnTo>
                <a:lnTo>
                  <a:pt x="1013926" y="147734"/>
                </a:lnTo>
                <a:lnTo>
                  <a:pt x="1053115" y="204340"/>
                </a:lnTo>
                <a:lnTo>
                  <a:pt x="1066800" y="266700"/>
                </a:lnTo>
                <a:lnTo>
                  <a:pt x="1063320" y="298511"/>
                </a:lnTo>
                <a:lnTo>
                  <a:pt x="1036533" y="358169"/>
                </a:lnTo>
                <a:lnTo>
                  <a:pt x="985643" y="411373"/>
                </a:lnTo>
                <a:lnTo>
                  <a:pt x="952033" y="435117"/>
                </a:lnTo>
                <a:lnTo>
                  <a:pt x="913447" y="456723"/>
                </a:lnTo>
                <a:lnTo>
                  <a:pt x="870235" y="476016"/>
                </a:lnTo>
                <a:lnTo>
                  <a:pt x="822746" y="492821"/>
                </a:lnTo>
                <a:lnTo>
                  <a:pt x="771330" y="506963"/>
                </a:lnTo>
                <a:lnTo>
                  <a:pt x="716338" y="518266"/>
                </a:lnTo>
                <a:lnTo>
                  <a:pt x="658119" y="526557"/>
                </a:lnTo>
                <a:lnTo>
                  <a:pt x="597023" y="531660"/>
                </a:lnTo>
                <a:lnTo>
                  <a:pt x="533400" y="533400"/>
                </a:lnTo>
                <a:lnTo>
                  <a:pt x="469542" y="531660"/>
                </a:lnTo>
                <a:lnTo>
                  <a:pt x="408280" y="526557"/>
                </a:lnTo>
                <a:lnTo>
                  <a:pt x="349957" y="518266"/>
                </a:lnTo>
                <a:lnTo>
                  <a:pt x="294913" y="506963"/>
                </a:lnTo>
                <a:lnTo>
                  <a:pt x="243491" y="492821"/>
                </a:lnTo>
                <a:lnTo>
                  <a:pt x="196031" y="476016"/>
                </a:lnTo>
                <a:lnTo>
                  <a:pt x="152876" y="456723"/>
                </a:lnTo>
                <a:lnTo>
                  <a:pt x="114366" y="435117"/>
                </a:lnTo>
                <a:lnTo>
                  <a:pt x="80844" y="411373"/>
                </a:lnTo>
                <a:lnTo>
                  <a:pt x="52651" y="385665"/>
                </a:lnTo>
                <a:lnTo>
                  <a:pt x="13618" y="329059"/>
                </a:lnTo>
                <a:lnTo>
                  <a:pt x="0" y="266700"/>
                </a:lnTo>
                <a:lnTo>
                  <a:pt x="3461" y="234888"/>
                </a:lnTo>
                <a:lnTo>
                  <a:pt x="30128" y="175230"/>
                </a:lnTo>
                <a:lnTo>
                  <a:pt x="80844" y="122026"/>
                </a:lnTo>
                <a:lnTo>
                  <a:pt x="114366" y="98282"/>
                </a:lnTo>
                <a:lnTo>
                  <a:pt x="152876" y="76676"/>
                </a:lnTo>
                <a:lnTo>
                  <a:pt x="196031" y="57383"/>
                </a:lnTo>
                <a:lnTo>
                  <a:pt x="243491" y="40578"/>
                </a:lnTo>
                <a:lnTo>
                  <a:pt x="294913" y="26436"/>
                </a:lnTo>
                <a:lnTo>
                  <a:pt x="349957" y="15133"/>
                </a:lnTo>
                <a:lnTo>
                  <a:pt x="408280" y="6842"/>
                </a:lnTo>
                <a:lnTo>
                  <a:pt x="469542" y="1739"/>
                </a:lnTo>
                <a:lnTo>
                  <a:pt x="533400" y="0"/>
                </a:lnTo>
                <a:close/>
              </a:path>
              <a:path w="1066800" h="533400">
                <a:moveTo>
                  <a:pt x="0" y="0"/>
                </a:moveTo>
                <a:lnTo>
                  <a:pt x="0" y="0"/>
                </a:lnTo>
              </a:path>
              <a:path w="1066800" h="533400">
                <a:moveTo>
                  <a:pt x="1066800" y="533400"/>
                </a:moveTo>
                <a:lnTo>
                  <a:pt x="1066800" y="533400"/>
                </a:lnTo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100"/>
              </a:spcBef>
              <a:tabLst>
                <a:tab pos="3626485" algn="l"/>
                <a:tab pos="5788660" algn="l"/>
              </a:tabLst>
            </a:pPr>
            <a:r>
              <a:rPr spc="-5" dirty="0"/>
              <a:t>Overall</a:t>
            </a:r>
            <a:r>
              <a:rPr dirty="0"/>
              <a:t> </a:t>
            </a:r>
            <a:r>
              <a:rPr spc="-5" dirty="0"/>
              <a:t>reaction:	2NO</a:t>
            </a:r>
            <a:r>
              <a:rPr dirty="0"/>
              <a:t> +</a:t>
            </a:r>
            <a:r>
              <a:rPr spc="-5" dirty="0"/>
              <a:t> </a:t>
            </a:r>
            <a:r>
              <a:rPr spc="5" dirty="0"/>
              <a:t>O</a:t>
            </a:r>
            <a:r>
              <a:rPr sz="2100" spc="7" baseline="-23809" dirty="0"/>
              <a:t>2	</a:t>
            </a:r>
            <a:r>
              <a:rPr sz="2400" dirty="0"/>
              <a:t>2NO</a:t>
            </a:r>
            <a:r>
              <a:rPr sz="2100" baseline="-23809" dirty="0"/>
              <a:t>2</a:t>
            </a:r>
            <a:endParaRPr sz="2100" baseline="-23809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/>
          </a:p>
          <a:p>
            <a:pPr marL="482600" marR="17780" indent="-457200">
              <a:lnSpc>
                <a:spcPct val="100000"/>
              </a:lnSpc>
            </a:pPr>
            <a:r>
              <a:rPr dirty="0"/>
              <a:t>The </a:t>
            </a:r>
            <a:r>
              <a:rPr b="1" i="1" spc="-5" dirty="0">
                <a:latin typeface="Arial"/>
                <a:cs typeface="Arial"/>
              </a:rPr>
              <a:t>molecularity </a:t>
            </a:r>
            <a:r>
              <a:rPr b="1" i="1" dirty="0">
                <a:latin typeface="Arial"/>
                <a:cs typeface="Arial"/>
              </a:rPr>
              <a:t>of a </a:t>
            </a:r>
            <a:r>
              <a:rPr b="1" i="1" spc="-5" dirty="0">
                <a:latin typeface="Arial"/>
                <a:cs typeface="Arial"/>
              </a:rPr>
              <a:t>reaction </a:t>
            </a:r>
            <a:r>
              <a:rPr spc="-5" dirty="0"/>
              <a:t>is </a:t>
            </a:r>
            <a:r>
              <a:rPr dirty="0"/>
              <a:t>the </a:t>
            </a:r>
            <a:r>
              <a:rPr spc="-5" dirty="0"/>
              <a:t>number of molecules  reacting in </a:t>
            </a:r>
            <a:r>
              <a:rPr dirty="0"/>
              <a:t>an </a:t>
            </a:r>
            <a:r>
              <a:rPr spc="-5" dirty="0"/>
              <a:t>elementary</a:t>
            </a:r>
            <a:r>
              <a:rPr spc="-10" dirty="0"/>
              <a:t> </a:t>
            </a:r>
            <a:r>
              <a:rPr spc="-5" dirty="0"/>
              <a:t>step.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9870" y="4558029"/>
            <a:ext cx="132715" cy="169418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7069" y="4575810"/>
            <a:ext cx="8301990" cy="217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920" algn="just">
              <a:lnSpc>
                <a:spcPct val="152100"/>
              </a:lnSpc>
              <a:spcBef>
                <a:spcPts val="100"/>
              </a:spcBef>
            </a:pPr>
            <a:r>
              <a:rPr sz="2400" b="1" i="1" spc="-5" dirty="0">
                <a:latin typeface="Arial"/>
                <a:cs typeface="Arial"/>
              </a:rPr>
              <a:t>Unimolecular reaction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elementary step with </a:t>
            </a:r>
            <a:r>
              <a:rPr sz="2400" dirty="0">
                <a:latin typeface="Arial"/>
                <a:cs typeface="Arial"/>
              </a:rPr>
              <a:t>1 </a:t>
            </a:r>
            <a:r>
              <a:rPr sz="2400" spc="-5" dirty="0">
                <a:latin typeface="Arial"/>
                <a:cs typeface="Arial"/>
              </a:rPr>
              <a:t>molecule  </a:t>
            </a:r>
            <a:r>
              <a:rPr sz="2400" b="1" i="1" spc="-5" dirty="0">
                <a:latin typeface="Arial"/>
                <a:cs typeface="Arial"/>
              </a:rPr>
              <a:t>Bimolecular reaction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elementary step </a:t>
            </a:r>
            <a:r>
              <a:rPr sz="2400" dirty="0">
                <a:latin typeface="Arial"/>
                <a:cs typeface="Arial"/>
              </a:rPr>
              <a:t>with 2 </a:t>
            </a:r>
            <a:r>
              <a:rPr sz="2400" spc="-5" dirty="0">
                <a:latin typeface="Arial"/>
                <a:cs typeface="Arial"/>
              </a:rPr>
              <a:t>molecules  </a:t>
            </a:r>
            <a:r>
              <a:rPr sz="2400" b="1" i="1" spc="-5" dirty="0">
                <a:latin typeface="Arial"/>
                <a:cs typeface="Arial"/>
              </a:rPr>
              <a:t>Termolecular reaction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elementary step with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molecules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380"/>
              </a:spcBef>
            </a:pPr>
            <a:r>
              <a:rPr sz="2000" spc="5" dirty="0">
                <a:latin typeface="Arial"/>
                <a:cs typeface="Arial"/>
              </a:rPr>
              <a:t>13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700" y="669290"/>
            <a:ext cx="7162800" cy="135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0510" y="2181859"/>
            <a:ext cx="113664" cy="220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3560" y="2078989"/>
            <a:ext cx="3070225" cy="2383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79805">
              <a:lnSpc>
                <a:spcPct val="119000"/>
              </a:lnSpc>
              <a:spcBef>
                <a:spcPts val="95"/>
              </a:spcBef>
            </a:pPr>
            <a:r>
              <a:rPr spc="125" dirty="0"/>
              <a:t>Temperature  </a:t>
            </a:r>
            <a:r>
              <a:rPr spc="-50" dirty="0"/>
              <a:t>C</a:t>
            </a:r>
            <a:r>
              <a:rPr spc="105" dirty="0"/>
              <a:t>o</a:t>
            </a:r>
            <a:r>
              <a:rPr spc="204" dirty="0"/>
              <a:t>n</a:t>
            </a:r>
            <a:r>
              <a:rPr spc="60" dirty="0"/>
              <a:t>c</a:t>
            </a:r>
            <a:r>
              <a:rPr spc="65" dirty="0"/>
              <a:t>e</a:t>
            </a:r>
            <a:r>
              <a:rPr spc="204" dirty="0"/>
              <a:t>n</a:t>
            </a:r>
            <a:r>
              <a:rPr spc="140" dirty="0"/>
              <a:t>t</a:t>
            </a:r>
            <a:r>
              <a:rPr spc="175" dirty="0"/>
              <a:t>r</a:t>
            </a:r>
            <a:r>
              <a:rPr spc="90" dirty="0"/>
              <a:t>a</a:t>
            </a:r>
            <a:r>
              <a:rPr spc="95" dirty="0"/>
              <a:t>t</a:t>
            </a:r>
            <a:r>
              <a:rPr spc="90" dirty="0"/>
              <a:t>i</a:t>
            </a:r>
            <a:r>
              <a:rPr spc="105" dirty="0"/>
              <a:t>o</a:t>
            </a:r>
            <a:r>
              <a:rPr spc="140" dirty="0"/>
              <a:t>n  </a:t>
            </a:r>
            <a:r>
              <a:rPr spc="95" dirty="0"/>
              <a:t>Pressure  </a:t>
            </a:r>
            <a:r>
              <a:rPr spc="50" dirty="0"/>
              <a:t>Surface</a:t>
            </a:r>
            <a:r>
              <a:rPr spc="-30" dirty="0"/>
              <a:t> </a:t>
            </a:r>
            <a:r>
              <a:rPr spc="100" dirty="0"/>
              <a:t>area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pc="90" dirty="0"/>
              <a:t>Presence </a:t>
            </a:r>
            <a:r>
              <a:rPr spc="15" dirty="0"/>
              <a:t>of </a:t>
            </a:r>
            <a:r>
              <a:rPr spc="90" dirty="0"/>
              <a:t>a</a:t>
            </a:r>
            <a:r>
              <a:rPr spc="-165" dirty="0"/>
              <a:t> </a:t>
            </a:r>
            <a:r>
              <a:rPr spc="75" dirty="0"/>
              <a:t>catalyst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718819"/>
            <a:ext cx="7169150" cy="130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0510" y="218185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3560" y="2153920"/>
            <a:ext cx="5593715" cy="240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621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Increase </a:t>
            </a:r>
            <a:r>
              <a:rPr spc="110" dirty="0"/>
              <a:t>in </a:t>
            </a:r>
            <a:r>
              <a:rPr spc="135" dirty="0"/>
              <a:t>temp. </a:t>
            </a:r>
            <a:r>
              <a:rPr dirty="0">
                <a:latin typeface="UnDotum"/>
                <a:cs typeface="UnDotum"/>
              </a:rPr>
              <a:t> </a:t>
            </a:r>
            <a:r>
              <a:rPr spc="85" dirty="0"/>
              <a:t>increase </a:t>
            </a:r>
            <a:r>
              <a:rPr spc="105" dirty="0"/>
              <a:t>in</a:t>
            </a:r>
            <a:r>
              <a:rPr spc="-440" dirty="0"/>
              <a:t> </a:t>
            </a:r>
            <a:r>
              <a:rPr spc="-125" dirty="0"/>
              <a:t>KE </a:t>
            </a:r>
            <a:r>
              <a:rPr dirty="0">
                <a:latin typeface="UnDotum"/>
                <a:cs typeface="UnDotum"/>
              </a:rPr>
              <a:t> </a:t>
            </a:r>
            <a:r>
              <a:rPr spc="85" dirty="0"/>
              <a:t>increase </a:t>
            </a:r>
            <a:r>
              <a:rPr spc="105" dirty="0"/>
              <a:t>in no. </a:t>
            </a:r>
            <a:r>
              <a:rPr spc="15" dirty="0"/>
              <a:t>of </a:t>
            </a:r>
            <a:r>
              <a:rPr spc="55" dirty="0"/>
              <a:t>collisions </a:t>
            </a:r>
            <a:r>
              <a:rPr spc="-35" dirty="0"/>
              <a:t>+</a:t>
            </a:r>
            <a:r>
              <a:rPr spc="-405" dirty="0"/>
              <a:t> </a:t>
            </a:r>
            <a:r>
              <a:rPr spc="85" dirty="0"/>
              <a:t>increase  </a:t>
            </a:r>
            <a:r>
              <a:rPr spc="105" dirty="0"/>
              <a:t>in no. </a:t>
            </a:r>
            <a:r>
              <a:rPr spc="15" dirty="0"/>
              <a:t>of </a:t>
            </a:r>
            <a:r>
              <a:rPr spc="80" dirty="0"/>
              <a:t>particles </a:t>
            </a:r>
            <a:r>
              <a:rPr spc="105" dirty="0"/>
              <a:t>with greater </a:t>
            </a:r>
            <a:r>
              <a:rPr spc="175" dirty="0"/>
              <a:t>than  </a:t>
            </a:r>
            <a:r>
              <a:rPr spc="114" dirty="0"/>
              <a:t>required </a:t>
            </a:r>
            <a:r>
              <a:rPr spc="165" dirty="0"/>
              <a:t>amount </a:t>
            </a:r>
            <a:r>
              <a:rPr spc="20" dirty="0"/>
              <a:t>of </a:t>
            </a:r>
            <a:r>
              <a:rPr spc="85" dirty="0"/>
              <a:t>activation</a:t>
            </a:r>
            <a:r>
              <a:rPr spc="-340" dirty="0"/>
              <a:t> </a:t>
            </a:r>
            <a:r>
              <a:rPr spc="80" dirty="0"/>
              <a:t>energy</a:t>
            </a:r>
          </a:p>
          <a:p>
            <a:pPr marL="12700" marR="5080">
              <a:lnSpc>
                <a:spcPts val="3120"/>
              </a:lnSpc>
              <a:spcBef>
                <a:spcPts val="90"/>
              </a:spcBef>
            </a:pPr>
            <a:r>
              <a:rPr dirty="0">
                <a:latin typeface="UnDotum"/>
                <a:cs typeface="UnDotum"/>
              </a:rPr>
              <a:t></a:t>
            </a:r>
            <a:r>
              <a:rPr spc="-140" dirty="0">
                <a:latin typeface="UnDotum"/>
                <a:cs typeface="UnDotum"/>
              </a:rPr>
              <a:t> </a:t>
            </a:r>
            <a:r>
              <a:rPr spc="135" dirty="0"/>
              <a:t>more</a:t>
            </a:r>
            <a:r>
              <a:rPr spc="-5" dirty="0"/>
              <a:t> </a:t>
            </a:r>
            <a:r>
              <a:rPr spc="80" dirty="0"/>
              <a:t>particles</a:t>
            </a:r>
            <a:r>
              <a:rPr spc="-5" dirty="0"/>
              <a:t> </a:t>
            </a:r>
            <a:r>
              <a:rPr spc="105" dirty="0"/>
              <a:t>react</a:t>
            </a:r>
            <a:r>
              <a:rPr spc="25" dirty="0"/>
              <a:t> </a:t>
            </a:r>
            <a:r>
              <a:rPr dirty="0">
                <a:latin typeface="UnDotum"/>
                <a:cs typeface="UnDotum"/>
              </a:rPr>
              <a:t></a:t>
            </a:r>
            <a:r>
              <a:rPr spc="-130" dirty="0">
                <a:latin typeface="UnDotum"/>
                <a:cs typeface="UnDotum"/>
              </a:rPr>
              <a:t> </a:t>
            </a:r>
            <a:r>
              <a:rPr spc="85" dirty="0"/>
              <a:t>increase</a:t>
            </a:r>
            <a:r>
              <a:rPr spc="-5" dirty="0"/>
              <a:t> </a:t>
            </a:r>
            <a:r>
              <a:rPr spc="120" dirty="0"/>
              <a:t>rate  </a:t>
            </a:r>
            <a:r>
              <a:rPr spc="15" dirty="0"/>
              <a:t>of</a:t>
            </a:r>
            <a:r>
              <a:rPr spc="-5" dirty="0"/>
              <a:t> </a:t>
            </a:r>
            <a:r>
              <a:rPr spc="105" dirty="0"/>
              <a:t>reaction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203200"/>
            <a:ext cx="9144000" cy="1819910"/>
            <a:chOff x="0" y="203200"/>
            <a:chExt cx="9144000" cy="181991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5350" y="718819"/>
              <a:ext cx="7169150" cy="13042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40510" y="218185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Can </a:t>
            </a:r>
            <a:r>
              <a:rPr spc="70" dirty="0"/>
              <a:t>you explain </a:t>
            </a:r>
            <a:r>
              <a:rPr spc="60" dirty="0"/>
              <a:t>why </a:t>
            </a:r>
            <a:r>
              <a:rPr spc="75" dirty="0"/>
              <a:t>food </a:t>
            </a:r>
            <a:r>
              <a:rPr spc="114" dirty="0"/>
              <a:t>should be  </a:t>
            </a:r>
            <a:r>
              <a:rPr spc="130" dirty="0"/>
              <a:t>kept </a:t>
            </a:r>
            <a:r>
              <a:rPr spc="110" dirty="0"/>
              <a:t>in </a:t>
            </a:r>
            <a:r>
              <a:rPr spc="90" dirty="0"/>
              <a:t>deep-freeze </a:t>
            </a:r>
            <a:r>
              <a:rPr spc="140" dirty="0"/>
              <a:t>compartments</a:t>
            </a:r>
            <a:r>
              <a:rPr spc="-405" dirty="0"/>
              <a:t> </a:t>
            </a:r>
            <a:r>
              <a:rPr spc="105" dirty="0"/>
              <a:t>in  </a:t>
            </a:r>
            <a:r>
              <a:rPr spc="120" dirty="0"/>
              <a:t>order </a:t>
            </a:r>
            <a:r>
              <a:rPr spc="145" dirty="0"/>
              <a:t>to </a:t>
            </a:r>
            <a:r>
              <a:rPr spc="120" dirty="0"/>
              <a:t>ensure </a:t>
            </a:r>
            <a:r>
              <a:rPr spc="80" dirty="0"/>
              <a:t>its</a:t>
            </a:r>
            <a:r>
              <a:rPr spc="-415" dirty="0"/>
              <a:t> </a:t>
            </a:r>
            <a:r>
              <a:rPr spc="75" dirty="0"/>
              <a:t>freshness?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40510" y="391795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3560" y="3888740"/>
            <a:ext cx="31870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95" dirty="0">
                <a:latin typeface="Times New Roman"/>
                <a:cs typeface="Times New Roman"/>
              </a:rPr>
              <a:t>(answer </a:t>
            </a:r>
            <a:r>
              <a:rPr sz="2600" spc="150" dirty="0">
                <a:latin typeface="Times New Roman"/>
                <a:cs typeface="Times New Roman"/>
              </a:rPr>
              <a:t>on </a:t>
            </a:r>
            <a:r>
              <a:rPr sz="2600" spc="105" dirty="0">
                <a:latin typeface="Times New Roman"/>
                <a:cs typeface="Times New Roman"/>
              </a:rPr>
              <a:t>next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slide)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0510" y="2181859"/>
            <a:ext cx="11366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3560" y="2078989"/>
            <a:ext cx="5199380" cy="176022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pc="40" dirty="0"/>
              <a:t>Answer:</a:t>
            </a: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spc="100" dirty="0"/>
              <a:t>The </a:t>
            </a:r>
            <a:r>
              <a:rPr spc="40" dirty="0"/>
              <a:t>low </a:t>
            </a:r>
            <a:r>
              <a:rPr spc="140" dirty="0"/>
              <a:t>temperature </a:t>
            </a:r>
            <a:r>
              <a:rPr spc="40" dirty="0"/>
              <a:t>slows </a:t>
            </a:r>
            <a:r>
              <a:rPr spc="120" dirty="0"/>
              <a:t>down  </a:t>
            </a:r>
            <a:r>
              <a:rPr spc="85" dirty="0"/>
              <a:t>chemical </a:t>
            </a:r>
            <a:r>
              <a:rPr spc="95" dirty="0"/>
              <a:t>reactions which </a:t>
            </a:r>
            <a:r>
              <a:rPr spc="105" dirty="0"/>
              <a:t>makes</a:t>
            </a:r>
            <a:r>
              <a:rPr spc="-275" dirty="0"/>
              <a:t> </a:t>
            </a:r>
            <a:r>
              <a:rPr spc="165" dirty="0"/>
              <a:t>the  </a:t>
            </a:r>
            <a:r>
              <a:rPr spc="75" dirty="0"/>
              <a:t>food </a:t>
            </a:r>
            <a:r>
              <a:rPr spc="175" dirty="0"/>
              <a:t>turn</a:t>
            </a:r>
            <a:r>
              <a:rPr spc="-90" dirty="0"/>
              <a:t> </a:t>
            </a:r>
            <a:r>
              <a:rPr spc="105" dirty="0"/>
              <a:t>bad.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700" y="669290"/>
            <a:ext cx="7162800" cy="135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0510" y="218185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High </a:t>
            </a:r>
            <a:r>
              <a:rPr spc="125" dirty="0"/>
              <a:t>concentration/pressure </a:t>
            </a:r>
            <a:r>
              <a:rPr dirty="0">
                <a:latin typeface="UnDotum"/>
                <a:cs typeface="UnDotum"/>
              </a:rPr>
              <a:t> </a:t>
            </a:r>
            <a:r>
              <a:rPr spc="135" dirty="0"/>
              <a:t>more  </a:t>
            </a:r>
            <a:r>
              <a:rPr spc="80" dirty="0"/>
              <a:t>particles</a:t>
            </a:r>
            <a:r>
              <a:rPr dirty="0"/>
              <a:t> </a:t>
            </a:r>
            <a:r>
              <a:rPr spc="120" dirty="0"/>
              <a:t>per</a:t>
            </a:r>
            <a:r>
              <a:rPr spc="-10" dirty="0"/>
              <a:t> </a:t>
            </a:r>
            <a:r>
              <a:rPr spc="145" dirty="0"/>
              <a:t>unit</a:t>
            </a:r>
            <a:r>
              <a:rPr spc="10" dirty="0"/>
              <a:t> </a:t>
            </a:r>
            <a:r>
              <a:rPr spc="90" dirty="0"/>
              <a:t>volume</a:t>
            </a:r>
            <a:r>
              <a:rPr spc="25" dirty="0"/>
              <a:t> </a:t>
            </a:r>
            <a:r>
              <a:rPr dirty="0">
                <a:latin typeface="UnDotum"/>
                <a:cs typeface="UnDotum"/>
              </a:rPr>
              <a:t></a:t>
            </a:r>
            <a:r>
              <a:rPr spc="-135" dirty="0">
                <a:latin typeface="UnDotum"/>
                <a:cs typeface="UnDotum"/>
              </a:rPr>
              <a:t> </a:t>
            </a:r>
            <a:r>
              <a:rPr spc="85" dirty="0"/>
              <a:t>increase</a:t>
            </a:r>
            <a:r>
              <a:rPr dirty="0"/>
              <a:t> </a:t>
            </a:r>
            <a:r>
              <a:rPr spc="105" dirty="0"/>
              <a:t>in  </a:t>
            </a:r>
            <a:r>
              <a:rPr spc="80" dirty="0"/>
              <a:t>frequency </a:t>
            </a:r>
            <a:r>
              <a:rPr spc="20" dirty="0"/>
              <a:t>of </a:t>
            </a:r>
            <a:r>
              <a:rPr spc="50" dirty="0"/>
              <a:t>collisions </a:t>
            </a:r>
            <a:r>
              <a:rPr dirty="0">
                <a:latin typeface="UnDotum"/>
                <a:cs typeface="UnDotum"/>
              </a:rPr>
              <a:t> </a:t>
            </a:r>
            <a:r>
              <a:rPr spc="125" dirty="0"/>
              <a:t>rate </a:t>
            </a:r>
            <a:r>
              <a:rPr spc="20" dirty="0"/>
              <a:t>of  </a:t>
            </a:r>
            <a:r>
              <a:rPr spc="105" dirty="0"/>
              <a:t>reaction</a:t>
            </a:r>
            <a:r>
              <a:rPr spc="-10" dirty="0"/>
              <a:t> </a:t>
            </a:r>
            <a:r>
              <a:rPr spc="80" dirty="0"/>
              <a:t>increases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718819"/>
            <a:ext cx="7169150" cy="130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0510" y="218185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Increase </a:t>
            </a:r>
            <a:r>
              <a:rPr spc="110" dirty="0"/>
              <a:t>in </a:t>
            </a:r>
            <a:r>
              <a:rPr spc="70" dirty="0"/>
              <a:t>surface </a:t>
            </a:r>
            <a:r>
              <a:rPr spc="110" dirty="0"/>
              <a:t>area/particle </a:t>
            </a:r>
            <a:r>
              <a:rPr spc="55" dirty="0"/>
              <a:t>size</a:t>
            </a:r>
            <a:r>
              <a:rPr spc="-385" dirty="0"/>
              <a:t> </a:t>
            </a:r>
            <a:r>
              <a:rPr dirty="0">
                <a:latin typeface="UnDotum"/>
                <a:cs typeface="UnDotum"/>
              </a:rPr>
              <a:t> </a:t>
            </a:r>
            <a:r>
              <a:rPr spc="85" dirty="0"/>
              <a:t>increase </a:t>
            </a:r>
            <a:r>
              <a:rPr spc="105" dirty="0"/>
              <a:t>in </a:t>
            </a:r>
            <a:r>
              <a:rPr spc="90" dirty="0"/>
              <a:t>exposure </a:t>
            </a:r>
            <a:r>
              <a:rPr spc="145" dirty="0"/>
              <a:t>to </a:t>
            </a:r>
            <a:r>
              <a:rPr spc="165" dirty="0"/>
              <a:t>the </a:t>
            </a:r>
            <a:r>
              <a:rPr spc="140" dirty="0"/>
              <a:t>other  </a:t>
            </a:r>
            <a:r>
              <a:rPr spc="130" dirty="0"/>
              <a:t>reactant </a:t>
            </a:r>
            <a:r>
              <a:rPr dirty="0">
                <a:latin typeface="UnDotum"/>
                <a:cs typeface="UnDotum"/>
              </a:rPr>
              <a:t> </a:t>
            </a:r>
            <a:r>
              <a:rPr spc="85" dirty="0"/>
              <a:t>increase </a:t>
            </a:r>
            <a:r>
              <a:rPr spc="105" dirty="0"/>
              <a:t>in </a:t>
            </a:r>
            <a:r>
              <a:rPr spc="80" dirty="0"/>
              <a:t>probability </a:t>
            </a:r>
            <a:r>
              <a:rPr spc="20" dirty="0"/>
              <a:t>of  </a:t>
            </a:r>
            <a:r>
              <a:rPr spc="50" dirty="0"/>
              <a:t>collisions </a:t>
            </a:r>
            <a:r>
              <a:rPr dirty="0">
                <a:latin typeface="UnDotum"/>
                <a:cs typeface="UnDotum"/>
              </a:rPr>
              <a:t> </a:t>
            </a:r>
            <a:r>
              <a:rPr spc="85" dirty="0"/>
              <a:t>increase </a:t>
            </a:r>
            <a:r>
              <a:rPr spc="105" dirty="0"/>
              <a:t>in </a:t>
            </a:r>
            <a:r>
              <a:rPr spc="125" dirty="0"/>
              <a:t>rate</a:t>
            </a:r>
            <a:r>
              <a:rPr spc="-380" dirty="0"/>
              <a:t> </a:t>
            </a:r>
            <a:r>
              <a:rPr spc="15" dirty="0"/>
              <a:t>of </a:t>
            </a:r>
            <a:r>
              <a:rPr spc="105" dirty="0"/>
              <a:t>reaction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700" y="725169"/>
            <a:ext cx="7327900" cy="1297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0510" y="218185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0510" y="3445509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3560" y="2153920"/>
            <a:ext cx="5432425" cy="208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Speeds </a:t>
            </a:r>
            <a:r>
              <a:rPr spc="170" dirty="0"/>
              <a:t>up </a:t>
            </a:r>
            <a:r>
              <a:rPr spc="125" dirty="0"/>
              <a:t>rate </a:t>
            </a:r>
            <a:r>
              <a:rPr spc="20" dirty="0"/>
              <a:t>of </a:t>
            </a:r>
            <a:r>
              <a:rPr spc="105" dirty="0"/>
              <a:t>reaction </a:t>
            </a:r>
            <a:r>
              <a:rPr spc="145" dirty="0"/>
              <a:t>through  </a:t>
            </a:r>
            <a:r>
              <a:rPr spc="70" dirty="0"/>
              <a:t>lowering </a:t>
            </a:r>
            <a:r>
              <a:rPr spc="85" dirty="0"/>
              <a:t>activation </a:t>
            </a:r>
            <a:r>
              <a:rPr spc="80" dirty="0"/>
              <a:t>energy </a:t>
            </a:r>
            <a:r>
              <a:rPr spc="135" dirty="0"/>
              <a:t>needed</a:t>
            </a:r>
            <a:r>
              <a:rPr spc="-270" dirty="0"/>
              <a:t> </a:t>
            </a:r>
            <a:r>
              <a:rPr spc="55" dirty="0"/>
              <a:t>for  </a:t>
            </a:r>
            <a:r>
              <a:rPr spc="105" dirty="0"/>
              <a:t>reaction </a:t>
            </a:r>
            <a:r>
              <a:rPr spc="155" dirty="0"/>
              <a:t>to</a:t>
            </a:r>
            <a:r>
              <a:rPr spc="-125" dirty="0"/>
              <a:t> </a:t>
            </a:r>
            <a:r>
              <a:rPr spc="95" dirty="0"/>
              <a:t>occur</a:t>
            </a:r>
          </a:p>
          <a:p>
            <a:pPr marL="12700" marR="313690">
              <a:lnSpc>
                <a:spcPct val="100000"/>
              </a:lnSpc>
              <a:spcBef>
                <a:spcPts val="590"/>
              </a:spcBef>
            </a:pPr>
            <a:r>
              <a:rPr spc="75" dirty="0"/>
              <a:t>Think:</a:t>
            </a:r>
            <a:r>
              <a:rPr spc="-10" dirty="0"/>
              <a:t> </a:t>
            </a:r>
            <a:r>
              <a:rPr spc="170" dirty="0"/>
              <a:t>What</a:t>
            </a:r>
            <a:r>
              <a:rPr spc="-10" dirty="0"/>
              <a:t> </a:t>
            </a:r>
            <a:r>
              <a:rPr spc="114" dirty="0"/>
              <a:t>can</a:t>
            </a:r>
            <a:r>
              <a:rPr spc="-10" dirty="0"/>
              <a:t> </a:t>
            </a:r>
            <a:r>
              <a:rPr spc="70" dirty="0"/>
              <a:t>you</a:t>
            </a:r>
            <a:r>
              <a:rPr spc="-10" dirty="0"/>
              <a:t> </a:t>
            </a:r>
            <a:r>
              <a:rPr spc="75" dirty="0"/>
              <a:t>infer</a:t>
            </a:r>
            <a:r>
              <a:rPr spc="-15" dirty="0"/>
              <a:t> </a:t>
            </a:r>
            <a:r>
              <a:rPr spc="95" dirty="0"/>
              <a:t>from</a:t>
            </a:r>
            <a:r>
              <a:rPr spc="-10" dirty="0"/>
              <a:t> </a:t>
            </a:r>
            <a:r>
              <a:rPr spc="165" dirty="0"/>
              <a:t>the  </a:t>
            </a:r>
            <a:r>
              <a:rPr spc="75" dirty="0"/>
              <a:t>above</a:t>
            </a:r>
            <a:r>
              <a:rPr spc="-5" dirty="0"/>
              <a:t> </a:t>
            </a:r>
            <a:r>
              <a:rPr spc="130" dirty="0"/>
              <a:t>statement?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730" y="1620519"/>
            <a:ext cx="6059170" cy="2006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4670" y="3799840"/>
            <a:ext cx="11366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210" dirty="0">
                <a:solidFill>
                  <a:srgbClr val="03607A"/>
                </a:solidFill>
                <a:latin typeface="UnDotum"/>
                <a:cs typeface="UnDotum"/>
              </a:rPr>
              <a:t></a:t>
            </a:r>
            <a:endParaRPr sz="1900">
              <a:latin typeface="UnDotum"/>
              <a:cs typeface="UnDot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7720" y="3770629"/>
            <a:ext cx="477202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Arial"/>
                <a:cs typeface="Arial"/>
              </a:rPr>
              <a:t>Learn </a:t>
            </a:r>
            <a:r>
              <a:rPr sz="2600" b="1" spc="30" dirty="0">
                <a:latin typeface="Arial"/>
                <a:cs typeface="Arial"/>
              </a:rPr>
              <a:t>through</a:t>
            </a:r>
            <a:r>
              <a:rPr sz="2600" b="1" spc="-245" dirty="0">
                <a:latin typeface="Arial"/>
                <a:cs typeface="Arial"/>
              </a:rPr>
              <a:t> </a:t>
            </a:r>
            <a:r>
              <a:rPr sz="2600" b="1" spc="10" dirty="0">
                <a:latin typeface="Arial"/>
                <a:cs typeface="Arial"/>
              </a:rPr>
              <a:t>understanding,  </a:t>
            </a:r>
            <a:r>
              <a:rPr sz="2600" b="1" spc="65" dirty="0">
                <a:latin typeface="Arial"/>
                <a:cs typeface="Arial"/>
              </a:rPr>
              <a:t>not </a:t>
            </a:r>
            <a:r>
              <a:rPr sz="2600" b="1" spc="30" dirty="0">
                <a:latin typeface="Arial"/>
                <a:cs typeface="Arial"/>
              </a:rPr>
              <a:t>through</a:t>
            </a:r>
            <a:r>
              <a:rPr sz="2600" b="1" spc="-295" dirty="0">
                <a:latin typeface="Arial"/>
                <a:cs typeface="Arial"/>
              </a:rPr>
              <a:t> </a:t>
            </a:r>
            <a:r>
              <a:rPr sz="2600" b="1" spc="55" dirty="0">
                <a:latin typeface="Arial"/>
                <a:cs typeface="Arial"/>
              </a:rPr>
              <a:t>memorization.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48329" y="111759"/>
            <a:ext cx="2853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Chemical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Kinetics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7830" y="111759"/>
            <a:ext cx="8636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2800" u="heavy" dirty="0">
                <a:uFill>
                  <a:solidFill>
                    <a:srgbClr val="00AAB8"/>
                  </a:solidFill>
                </a:uFill>
                <a:latin typeface="Times New Roman"/>
                <a:cs typeface="Times New Roman"/>
              </a:rPr>
              <a:t> 	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4169" y="1177290"/>
            <a:ext cx="296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6909" y="1177290"/>
            <a:ext cx="296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2669" y="4061459"/>
            <a:ext cx="1716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rate = -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3600" spc="-7" baseline="39351" dirty="0">
                <a:latin typeface="Symbol"/>
                <a:cs typeface="Symbol"/>
              </a:rPr>
              <a:t></a:t>
            </a:r>
            <a:r>
              <a:rPr sz="3600" spc="-7" baseline="39351" dirty="0">
                <a:latin typeface="Arial"/>
                <a:cs typeface="Arial"/>
              </a:rPr>
              <a:t>[A]</a:t>
            </a:r>
            <a:endParaRPr sz="3600" baseline="39351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3620" y="4265929"/>
            <a:ext cx="29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Symbol"/>
                <a:cs typeface="Symbol"/>
              </a:rPr>
              <a:t></a:t>
            </a:r>
            <a:r>
              <a:rPr sz="2400" i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37410" y="429640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8069" y="5010150"/>
            <a:ext cx="813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rate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1379" y="4735829"/>
            <a:ext cx="582930" cy="87121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400" spc="-10" dirty="0">
                <a:latin typeface="Symbol"/>
                <a:cs typeface="Symbol"/>
              </a:rPr>
              <a:t></a:t>
            </a:r>
            <a:r>
              <a:rPr sz="2400" dirty="0">
                <a:latin typeface="Arial"/>
                <a:cs typeface="Arial"/>
              </a:rPr>
              <a:t>[</a:t>
            </a:r>
            <a:r>
              <a:rPr sz="2400" spc="-5" dirty="0">
                <a:latin typeface="Arial"/>
                <a:cs typeface="Arial"/>
              </a:rPr>
              <a:t>B]</a:t>
            </a:r>
            <a:endParaRPr sz="2400">
              <a:latin typeface="Arial"/>
              <a:cs typeface="Arial"/>
            </a:endParaRPr>
          </a:p>
          <a:p>
            <a:pPr marL="154305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i="1" spc="-5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37410" y="5245100"/>
            <a:ext cx="610870" cy="0"/>
          </a:xfrm>
          <a:custGeom>
            <a:avLst/>
            <a:gdLst/>
            <a:ahLst/>
            <a:cxnLst/>
            <a:rect l="l" t="t" r="r" b="b"/>
            <a:pathLst>
              <a:path w="610869">
                <a:moveTo>
                  <a:pt x="0" y="0"/>
                </a:moveTo>
                <a:lnTo>
                  <a:pt x="610869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4070" y="3920490"/>
            <a:ext cx="5676900" cy="228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6944" marR="210185" indent="-93853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spc="-5" dirty="0">
                <a:latin typeface="Arial"/>
                <a:cs typeface="Arial"/>
              </a:rPr>
              <a:t>[A]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change in concentration 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over 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spc="-5" dirty="0">
                <a:latin typeface="Arial"/>
                <a:cs typeface="Arial"/>
              </a:rPr>
              <a:t>period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Symbol"/>
                <a:cs typeface="Symbol"/>
              </a:rPr>
              <a:t></a:t>
            </a:r>
            <a:r>
              <a:rPr sz="2400" i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952500" marR="215265" indent="-938530">
              <a:lnSpc>
                <a:spcPct val="100000"/>
              </a:lnSpc>
              <a:spcBef>
                <a:spcPts val="1560"/>
              </a:spcBef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spc="-5" dirty="0">
                <a:latin typeface="Arial"/>
                <a:cs typeface="Arial"/>
              </a:rPr>
              <a:t>[B]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change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concentration of </a:t>
            </a:r>
            <a:r>
              <a:rPr sz="2400" dirty="0">
                <a:latin typeface="Arial"/>
                <a:cs typeface="Arial"/>
              </a:rPr>
              <a:t>B </a:t>
            </a:r>
            <a:r>
              <a:rPr sz="2400" spc="-10" dirty="0">
                <a:latin typeface="Arial"/>
                <a:cs typeface="Arial"/>
              </a:rPr>
              <a:t>over  </a:t>
            </a:r>
            <a:r>
              <a:rPr sz="2400" spc="5" dirty="0">
                <a:latin typeface="Arial"/>
                <a:cs typeface="Arial"/>
              </a:rPr>
              <a:t>time </a:t>
            </a:r>
            <a:r>
              <a:rPr sz="2400" spc="-10" dirty="0">
                <a:latin typeface="Arial"/>
                <a:cs typeface="Arial"/>
              </a:rPr>
              <a:t>period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Symbol"/>
                <a:cs typeface="Symbol"/>
              </a:rPr>
              <a:t></a:t>
            </a:r>
            <a:r>
              <a:rPr sz="2400" i="1" spc="-5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20"/>
              </a:spcBef>
            </a:pPr>
            <a:r>
              <a:rPr sz="2000" dirty="0">
                <a:latin typeface="Arial"/>
                <a:cs typeface="Arial"/>
              </a:rPr>
              <a:t>Because </a:t>
            </a:r>
            <a:r>
              <a:rPr sz="2000" spc="-5" dirty="0">
                <a:latin typeface="Arial"/>
                <a:cs typeface="Arial"/>
              </a:rPr>
              <a:t>[A] </a:t>
            </a:r>
            <a:r>
              <a:rPr sz="2000" dirty="0">
                <a:latin typeface="Arial"/>
                <a:cs typeface="Arial"/>
              </a:rPr>
              <a:t>decreases </a:t>
            </a:r>
            <a:r>
              <a:rPr sz="2000" spc="-10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time, </a:t>
            </a:r>
            <a:r>
              <a:rPr sz="2000" spc="-5" dirty="0">
                <a:solidFill>
                  <a:srgbClr val="FF0000"/>
                </a:solidFill>
                <a:latin typeface="Symbol"/>
                <a:cs typeface="Symbol"/>
              </a:rPr>
              <a:t>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[A]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90700" y="408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  <a:path w="381000" h="381000">
                <a:moveTo>
                  <a:pt x="0" y="0"/>
                </a:moveTo>
                <a:lnTo>
                  <a:pt x="0" y="0"/>
                </a:lnTo>
              </a:path>
              <a:path w="381000" h="381000">
                <a:moveTo>
                  <a:pt x="381000" y="381000"/>
                </a:moveTo>
                <a:lnTo>
                  <a:pt x="381000" y="381000"/>
                </a:lnTo>
              </a:path>
            </a:pathLst>
          </a:custGeom>
          <a:ln w="2839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129154" y="1393189"/>
            <a:ext cx="3738245" cy="113030"/>
            <a:chOff x="2129154" y="1393189"/>
            <a:chExt cx="3738245" cy="113030"/>
          </a:xfrm>
        </p:grpSpPr>
        <p:sp>
          <p:nvSpPr>
            <p:cNvPr id="19" name="object 19"/>
            <p:cNvSpPr/>
            <p:nvPr/>
          </p:nvSpPr>
          <p:spPr>
            <a:xfrm>
              <a:off x="2133599" y="1447799"/>
              <a:ext cx="3628390" cy="2540"/>
            </a:xfrm>
            <a:custGeom>
              <a:avLst/>
              <a:gdLst/>
              <a:ahLst/>
              <a:cxnLst/>
              <a:rect l="l" t="t" r="r" b="b"/>
              <a:pathLst>
                <a:path w="3628390" h="2540">
                  <a:moveTo>
                    <a:pt x="0" y="0"/>
                  </a:moveTo>
                  <a:lnTo>
                    <a:pt x="3628390" y="2539"/>
                  </a:lnTo>
                </a:path>
              </a:pathLst>
            </a:custGeom>
            <a:ln w="8890">
              <a:solidFill>
                <a:srgbClr val="054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54370" y="1393189"/>
              <a:ext cx="113029" cy="1130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67175" cy="10160"/>
            </a:xfrm>
            <a:custGeom>
              <a:avLst/>
              <a:gdLst/>
              <a:ahLst/>
              <a:cxnLst/>
              <a:rect l="l" t="t" r="r" b="b"/>
              <a:pathLst>
                <a:path w="4067175" h="10160">
                  <a:moveTo>
                    <a:pt x="4066921" y="10160"/>
                  </a:moveTo>
                  <a:lnTo>
                    <a:pt x="4046397" y="1270"/>
                  </a:lnTo>
                  <a:lnTo>
                    <a:pt x="404347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4066921" y="10160"/>
                  </a:lnTo>
                  <a:close/>
                </a:path>
              </a:pathLst>
            </a:custGeom>
            <a:solidFill>
              <a:srgbClr val="00EAF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889"/>
              <a:ext cx="4087495" cy="10160"/>
            </a:xfrm>
            <a:custGeom>
              <a:avLst/>
              <a:gdLst/>
              <a:ahLst/>
              <a:cxnLst/>
              <a:rect l="l" t="t" r="r" b="b"/>
              <a:pathLst>
                <a:path w="4087495" h="10160">
                  <a:moveTo>
                    <a:pt x="4064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87446" y="10159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rgbClr val="00E9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7779"/>
              <a:ext cx="4105910" cy="10160"/>
            </a:xfrm>
            <a:custGeom>
              <a:avLst/>
              <a:gdLst/>
              <a:ahLst/>
              <a:cxnLst/>
              <a:rect l="l" t="t" r="r" b="b"/>
              <a:pathLst>
                <a:path w="4105910" h="10159">
                  <a:moveTo>
                    <a:pt x="4105605" y="7620"/>
                  </a:moveTo>
                  <a:lnTo>
                    <a:pt x="4093299" y="7620"/>
                  </a:lnTo>
                  <a:lnTo>
                    <a:pt x="4093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0160"/>
                  </a:lnTo>
                  <a:lnTo>
                    <a:pt x="4105605" y="10160"/>
                  </a:lnTo>
                  <a:lnTo>
                    <a:pt x="4105605" y="7620"/>
                  </a:lnTo>
                  <a:close/>
                </a:path>
              </a:pathLst>
            </a:custGeom>
            <a:solidFill>
              <a:srgbClr val="00E8F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7940"/>
              <a:ext cx="4133850" cy="8890"/>
            </a:xfrm>
            <a:custGeom>
              <a:avLst/>
              <a:gdLst/>
              <a:ahLst/>
              <a:cxnLst/>
              <a:rect l="l" t="t" r="r" b="b"/>
              <a:pathLst>
                <a:path w="4133850" h="8890">
                  <a:moveTo>
                    <a:pt x="41091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33722" y="8889"/>
                  </a:lnTo>
                  <a:lnTo>
                    <a:pt x="4109127" y="0"/>
                  </a:lnTo>
                  <a:close/>
                </a:path>
              </a:pathLst>
            </a:custGeom>
            <a:solidFill>
              <a:srgbClr val="00E7F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830"/>
              <a:ext cx="4162425" cy="10160"/>
            </a:xfrm>
            <a:custGeom>
              <a:avLst/>
              <a:gdLst/>
              <a:ahLst/>
              <a:cxnLst/>
              <a:rect l="l" t="t" r="r" b="b"/>
              <a:pathLst>
                <a:path w="4162425" h="10159">
                  <a:moveTo>
                    <a:pt x="4133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161832" y="10160"/>
                  </a:lnTo>
                  <a:lnTo>
                    <a:pt x="4133722" y="0"/>
                  </a:lnTo>
                  <a:close/>
                </a:path>
              </a:pathLst>
            </a:custGeom>
            <a:solidFill>
              <a:srgbClr val="00E6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5719"/>
              <a:ext cx="4186554" cy="10160"/>
            </a:xfrm>
            <a:custGeom>
              <a:avLst/>
              <a:gdLst/>
              <a:ahLst/>
              <a:cxnLst/>
              <a:rect l="l" t="t" r="r" b="b"/>
              <a:pathLst>
                <a:path w="4186554" h="10159">
                  <a:moveTo>
                    <a:pt x="4158318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186428" y="10159"/>
                  </a:lnTo>
                  <a:lnTo>
                    <a:pt x="4158318" y="0"/>
                  </a:lnTo>
                  <a:close/>
                </a:path>
              </a:pathLst>
            </a:custGeom>
            <a:solidFill>
              <a:srgbClr val="00E5F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4609"/>
              <a:ext cx="4210050" cy="10160"/>
            </a:xfrm>
            <a:custGeom>
              <a:avLst/>
              <a:gdLst/>
              <a:ahLst/>
              <a:cxnLst/>
              <a:rect l="l" t="t" r="r" b="b"/>
              <a:pathLst>
                <a:path w="4210050" h="10159">
                  <a:moveTo>
                    <a:pt x="4209592" y="8890"/>
                  </a:moveTo>
                  <a:lnTo>
                    <a:pt x="4195203" y="8890"/>
                  </a:lnTo>
                  <a:lnTo>
                    <a:pt x="419520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4209592" y="10160"/>
                  </a:lnTo>
                  <a:lnTo>
                    <a:pt x="4209592" y="8890"/>
                  </a:lnTo>
                  <a:close/>
                </a:path>
              </a:pathLst>
            </a:custGeom>
            <a:solidFill>
              <a:srgbClr val="00E4F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3500"/>
              <a:ext cx="4241165" cy="10160"/>
            </a:xfrm>
            <a:custGeom>
              <a:avLst/>
              <a:gdLst/>
              <a:ahLst/>
              <a:cxnLst/>
              <a:rect l="l" t="t" r="r" b="b"/>
              <a:pathLst>
                <a:path w="4241165" h="10159">
                  <a:moveTo>
                    <a:pt x="420751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240934" y="10159"/>
                  </a:lnTo>
                  <a:lnTo>
                    <a:pt x="4207510" y="0"/>
                  </a:lnTo>
                  <a:close/>
                </a:path>
              </a:pathLst>
            </a:custGeom>
            <a:solidFill>
              <a:srgbClr val="00E3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36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90">
                  <a:moveTo>
                    <a:pt x="4270172" y="8890"/>
                  </a:moveTo>
                  <a:lnTo>
                    <a:pt x="4240923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270172" y="8890"/>
                  </a:lnTo>
                  <a:close/>
                </a:path>
                <a:path w="9144000" h="8890">
                  <a:moveTo>
                    <a:pt x="9144000" y="6350"/>
                  </a:moveTo>
                  <a:lnTo>
                    <a:pt x="9137117" y="8890"/>
                  </a:lnTo>
                  <a:lnTo>
                    <a:pt x="9144000" y="8890"/>
                  </a:lnTo>
                  <a:lnTo>
                    <a:pt x="9144000" y="6350"/>
                  </a:lnTo>
                  <a:close/>
                </a:path>
              </a:pathLst>
            </a:custGeom>
            <a:solidFill>
              <a:srgbClr val="00E2F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825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03598" y="10160"/>
                  </a:moveTo>
                  <a:lnTo>
                    <a:pt x="427017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03598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37117" y="0"/>
                  </a:lnTo>
                  <a:lnTo>
                    <a:pt x="9109634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1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914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59">
                  <a:moveTo>
                    <a:pt x="4332846" y="10160"/>
                  </a:moveTo>
                  <a:lnTo>
                    <a:pt x="429942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32846" y="10160"/>
                  </a:lnTo>
                  <a:close/>
                </a:path>
                <a:path w="9144000" h="10159">
                  <a:moveTo>
                    <a:pt x="9144000" y="0"/>
                  </a:moveTo>
                  <a:lnTo>
                    <a:pt x="9113075" y="0"/>
                  </a:lnTo>
                  <a:lnTo>
                    <a:pt x="908558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E0F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032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62094" y="10160"/>
                  </a:moveTo>
                  <a:lnTo>
                    <a:pt x="432866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620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89022" y="0"/>
                  </a:lnTo>
                  <a:lnTo>
                    <a:pt x="906153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FF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092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391342" y="10160"/>
                  </a:moveTo>
                  <a:lnTo>
                    <a:pt x="435791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391342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64968" y="0"/>
                  </a:lnTo>
                  <a:lnTo>
                    <a:pt x="903748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E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937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420590" y="8890"/>
                  </a:moveTo>
                  <a:lnTo>
                    <a:pt x="439134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420590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9037485" y="0"/>
                  </a:lnTo>
                  <a:lnTo>
                    <a:pt x="901343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DE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1282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54017" y="10160"/>
                  </a:moveTo>
                  <a:lnTo>
                    <a:pt x="4420590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5401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9013431" y="0"/>
                  </a:lnTo>
                  <a:lnTo>
                    <a:pt x="8985948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CE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371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483265" y="10160"/>
                  </a:moveTo>
                  <a:lnTo>
                    <a:pt x="444983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48326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89377" y="0"/>
                  </a:lnTo>
                  <a:lnTo>
                    <a:pt x="896189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B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460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06125" y="5080"/>
                  </a:moveTo>
                  <a:lnTo>
                    <a:pt x="4487443" y="5080"/>
                  </a:lnTo>
                  <a:lnTo>
                    <a:pt x="4487443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4506125" y="10160"/>
                  </a:lnTo>
                  <a:lnTo>
                    <a:pt x="4506125" y="508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65336" y="0"/>
                  </a:lnTo>
                  <a:lnTo>
                    <a:pt x="8937841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AE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493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552594" y="10160"/>
                  </a:moveTo>
                  <a:lnTo>
                    <a:pt x="451128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55259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941283" y="0"/>
                  </a:lnTo>
                  <a:lnTo>
                    <a:pt x="891380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9E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6509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588751" y="8890"/>
                  </a:moveTo>
                  <a:lnTo>
                    <a:pt x="455259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588751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913800" y="0"/>
                  </a:lnTo>
                  <a:lnTo>
                    <a:pt x="8889746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8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17398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30064" y="10160"/>
                  </a:moveTo>
                  <a:lnTo>
                    <a:pt x="4588751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30064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89746" y="0"/>
                  </a:lnTo>
                  <a:lnTo>
                    <a:pt x="8862263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7E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18287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666208" y="10160"/>
                  </a:moveTo>
                  <a:lnTo>
                    <a:pt x="462489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666208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65692" y="0"/>
                  </a:lnTo>
                  <a:lnTo>
                    <a:pt x="8838209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6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9176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02353" y="10160"/>
                  </a:moveTo>
                  <a:lnTo>
                    <a:pt x="4661039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02353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41638" y="0"/>
                  </a:lnTo>
                  <a:lnTo>
                    <a:pt x="8814156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5E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20065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738509" y="10160"/>
                  </a:moveTo>
                  <a:lnTo>
                    <a:pt x="469719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738509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817597" y="0"/>
                  </a:lnTo>
                  <a:lnTo>
                    <a:pt x="879010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4E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1081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774654" y="8890"/>
                  </a:moveTo>
                  <a:lnTo>
                    <a:pt x="473850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4774654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790102" y="0"/>
                  </a:lnTo>
                  <a:lnTo>
                    <a:pt x="8766061" y="8890"/>
                  </a:lnTo>
                  <a:lnTo>
                    <a:pt x="9144000" y="889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3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2197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15967" y="10160"/>
                  </a:moveTo>
                  <a:lnTo>
                    <a:pt x="477465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1596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62619" y="0"/>
                  </a:lnTo>
                  <a:lnTo>
                    <a:pt x="8762619" y="2540"/>
                  </a:lnTo>
                  <a:lnTo>
                    <a:pt x="8747277" y="2540"/>
                  </a:lnTo>
                  <a:lnTo>
                    <a:pt x="8747277" y="10160"/>
                  </a:lnTo>
                  <a:lnTo>
                    <a:pt x="9144000" y="10160"/>
                  </a:lnTo>
                  <a:lnTo>
                    <a:pt x="9144000" y="25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2E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2285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52111" y="10160"/>
                  </a:moveTo>
                  <a:lnTo>
                    <a:pt x="4810798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4852111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39340" y="0"/>
                  </a:lnTo>
                  <a:lnTo>
                    <a:pt x="870759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1E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3750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4888268" y="10147"/>
                  </a:moveTo>
                  <a:lnTo>
                    <a:pt x="4846955" y="0"/>
                  </a:lnTo>
                  <a:lnTo>
                    <a:pt x="0" y="0"/>
                  </a:lnTo>
                  <a:lnTo>
                    <a:pt x="0" y="10147"/>
                  </a:lnTo>
                  <a:lnTo>
                    <a:pt x="4888268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711552" y="0"/>
                  </a:lnTo>
                  <a:lnTo>
                    <a:pt x="867981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D0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24637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4924412" y="10172"/>
                  </a:moveTo>
                  <a:lnTo>
                    <a:pt x="488309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492441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83777" y="0"/>
                  </a:lnTo>
                  <a:lnTo>
                    <a:pt x="8652027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FE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256552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4960569" y="8877"/>
                  </a:moveTo>
                  <a:lnTo>
                    <a:pt x="4924412" y="0"/>
                  </a:lnTo>
                  <a:lnTo>
                    <a:pt x="0" y="0"/>
                  </a:lnTo>
                  <a:lnTo>
                    <a:pt x="0" y="8877"/>
                  </a:lnTo>
                  <a:lnTo>
                    <a:pt x="4960569" y="8877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652027" y="0"/>
                  </a:lnTo>
                  <a:lnTo>
                    <a:pt x="8624252" y="8877"/>
                  </a:lnTo>
                  <a:lnTo>
                    <a:pt x="9144000" y="887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EE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654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5001882" y="10172"/>
                  </a:moveTo>
                  <a:lnTo>
                    <a:pt x="4960569" y="0"/>
                  </a:lnTo>
                  <a:lnTo>
                    <a:pt x="0" y="0"/>
                  </a:lnTo>
                  <a:lnTo>
                    <a:pt x="0" y="10172"/>
                  </a:lnTo>
                  <a:lnTo>
                    <a:pt x="5001882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624240" y="0"/>
                  </a:lnTo>
                  <a:lnTo>
                    <a:pt x="8592490" y="10172"/>
                  </a:lnTo>
                  <a:lnTo>
                    <a:pt x="9144000" y="101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D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27431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38026" y="10160"/>
                  </a:moveTo>
                  <a:lnTo>
                    <a:pt x="4996713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38026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96465" y="0"/>
                  </a:lnTo>
                  <a:lnTo>
                    <a:pt x="8564715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8320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074170" y="10160"/>
                  </a:moveTo>
                  <a:lnTo>
                    <a:pt x="5032857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074170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68690" y="0"/>
                  </a:lnTo>
                  <a:lnTo>
                    <a:pt x="8536927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C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9209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5110327" y="10160"/>
                  </a:moveTo>
                  <a:lnTo>
                    <a:pt x="5069014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5110327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540902" y="0"/>
                  </a:lnTo>
                  <a:lnTo>
                    <a:pt x="8509152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302259"/>
              <a:ext cx="9144000" cy="8890"/>
            </a:xfrm>
            <a:custGeom>
              <a:avLst/>
              <a:gdLst/>
              <a:ahLst/>
              <a:cxnLst/>
              <a:rect l="l" t="t" r="r" b="b"/>
              <a:pathLst>
                <a:path w="9144000" h="8889">
                  <a:moveTo>
                    <a:pt x="5146472" y="8890"/>
                  </a:moveTo>
                  <a:lnTo>
                    <a:pt x="5110327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146472" y="8890"/>
                  </a:lnTo>
                  <a:close/>
                </a:path>
                <a:path w="9144000" h="8889">
                  <a:moveTo>
                    <a:pt x="9144000" y="0"/>
                  </a:moveTo>
                  <a:lnTo>
                    <a:pt x="8507171" y="0"/>
                  </a:lnTo>
                  <a:lnTo>
                    <a:pt x="8507171" y="1270"/>
                  </a:lnTo>
                  <a:lnTo>
                    <a:pt x="8491842" y="1270"/>
                  </a:lnTo>
                  <a:lnTo>
                    <a:pt x="8491842" y="8890"/>
                  </a:lnTo>
                  <a:lnTo>
                    <a:pt x="9144000" y="8890"/>
                  </a:lnTo>
                  <a:lnTo>
                    <a:pt x="9144000" y="127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9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311149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3520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175040" y="10160"/>
                  </a:lnTo>
                  <a:lnTo>
                    <a:pt x="2352040" y="0"/>
                  </a:lnTo>
                  <a:close/>
                </a:path>
                <a:path w="9144000" h="10160">
                  <a:moveTo>
                    <a:pt x="5187785" y="10160"/>
                  </a:moveTo>
                  <a:lnTo>
                    <a:pt x="5146472" y="0"/>
                  </a:lnTo>
                  <a:lnTo>
                    <a:pt x="2824480" y="0"/>
                  </a:lnTo>
                  <a:lnTo>
                    <a:pt x="2986278" y="10160"/>
                  </a:lnTo>
                  <a:lnTo>
                    <a:pt x="5187785" y="10160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78507" y="0"/>
                  </a:lnTo>
                  <a:lnTo>
                    <a:pt x="8442960" y="10160"/>
                  </a:lnTo>
                  <a:lnTo>
                    <a:pt x="9144000" y="101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8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320052"/>
              <a:ext cx="9144000" cy="10160"/>
            </a:xfrm>
            <a:custGeom>
              <a:avLst/>
              <a:gdLst/>
              <a:ahLst/>
              <a:cxnLst/>
              <a:rect l="l" t="t" r="r" b="b"/>
              <a:pathLst>
                <a:path w="9144000" h="10160">
                  <a:moveTo>
                    <a:pt x="2197163" y="0"/>
                  </a:moveTo>
                  <a:lnTo>
                    <a:pt x="0" y="0"/>
                  </a:lnTo>
                  <a:lnTo>
                    <a:pt x="0" y="10147"/>
                  </a:lnTo>
                  <a:lnTo>
                    <a:pt x="2020163" y="10147"/>
                  </a:lnTo>
                  <a:lnTo>
                    <a:pt x="2197163" y="0"/>
                  </a:lnTo>
                  <a:close/>
                </a:path>
                <a:path w="9144000" h="10160">
                  <a:moveTo>
                    <a:pt x="5223929" y="10147"/>
                  </a:moveTo>
                  <a:lnTo>
                    <a:pt x="5182616" y="0"/>
                  </a:lnTo>
                  <a:lnTo>
                    <a:pt x="2966059" y="0"/>
                  </a:lnTo>
                  <a:lnTo>
                    <a:pt x="3127857" y="10147"/>
                  </a:lnTo>
                  <a:lnTo>
                    <a:pt x="5223929" y="10147"/>
                  </a:lnTo>
                  <a:close/>
                </a:path>
                <a:path w="9144000" h="10160">
                  <a:moveTo>
                    <a:pt x="9144000" y="0"/>
                  </a:moveTo>
                  <a:lnTo>
                    <a:pt x="8447392" y="0"/>
                  </a:lnTo>
                  <a:lnTo>
                    <a:pt x="8411845" y="10147"/>
                  </a:lnTo>
                  <a:lnTo>
                    <a:pt x="9144000" y="101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7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328929"/>
              <a:ext cx="9144000" cy="10795"/>
            </a:xfrm>
            <a:custGeom>
              <a:avLst/>
              <a:gdLst/>
              <a:ahLst/>
              <a:cxnLst/>
              <a:rect l="l" t="t" r="r" b="b"/>
              <a:pathLst>
                <a:path w="9144000" h="10795">
                  <a:moveTo>
                    <a:pt x="198697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918627" y="10160"/>
                  </a:lnTo>
                  <a:lnTo>
                    <a:pt x="1918627" y="6350"/>
                  </a:lnTo>
                  <a:lnTo>
                    <a:pt x="1986978" y="6350"/>
                  </a:lnTo>
                  <a:lnTo>
                    <a:pt x="1986978" y="0"/>
                  </a:lnTo>
                  <a:close/>
                </a:path>
                <a:path w="9144000" h="10795">
                  <a:moveTo>
                    <a:pt x="5260086" y="10172"/>
                  </a:moveTo>
                  <a:lnTo>
                    <a:pt x="5218773" y="0"/>
                  </a:lnTo>
                  <a:lnTo>
                    <a:pt x="3107639" y="0"/>
                  </a:lnTo>
                  <a:lnTo>
                    <a:pt x="3269450" y="10172"/>
                  </a:lnTo>
                  <a:lnTo>
                    <a:pt x="5260086" y="10172"/>
                  </a:lnTo>
                  <a:close/>
                </a:path>
                <a:path w="9144000" h="10795">
                  <a:moveTo>
                    <a:pt x="9144000" y="0"/>
                  </a:moveTo>
                  <a:lnTo>
                    <a:pt x="8409622" y="0"/>
                  </a:lnTo>
                  <a:lnTo>
                    <a:pt x="8409622" y="3810"/>
                  </a:lnTo>
                  <a:lnTo>
                    <a:pt x="8391842" y="3810"/>
                  </a:lnTo>
                  <a:lnTo>
                    <a:pt x="8391842" y="10160"/>
                  </a:lnTo>
                  <a:lnTo>
                    <a:pt x="9136761" y="10160"/>
                  </a:lnTo>
                  <a:lnTo>
                    <a:pt x="9136761" y="3810"/>
                  </a:lnTo>
                  <a:lnTo>
                    <a:pt x="9144000" y="381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C6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339090"/>
              <a:ext cx="9128125" cy="8890"/>
            </a:xfrm>
            <a:custGeom>
              <a:avLst/>
              <a:gdLst/>
              <a:ahLst/>
              <a:cxnLst/>
              <a:rect l="l" t="t" r="r" b="b"/>
              <a:pathLst>
                <a:path w="9128125" h="8889">
                  <a:moveTo>
                    <a:pt x="190560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844790" y="8889"/>
                  </a:lnTo>
                  <a:lnTo>
                    <a:pt x="1905606" y="0"/>
                  </a:lnTo>
                  <a:close/>
                </a:path>
                <a:path w="9128125" h="8889">
                  <a:moveTo>
                    <a:pt x="5260087" y="0"/>
                  </a:moveTo>
                  <a:lnTo>
                    <a:pt x="3269450" y="0"/>
                  </a:lnTo>
                  <a:lnTo>
                    <a:pt x="3370579" y="6350"/>
                  </a:lnTo>
                  <a:lnTo>
                    <a:pt x="3393006" y="8889"/>
                  </a:lnTo>
                  <a:lnTo>
                    <a:pt x="5300834" y="8889"/>
                  </a:lnTo>
                  <a:lnTo>
                    <a:pt x="5275580" y="3809"/>
                  </a:lnTo>
                  <a:lnTo>
                    <a:pt x="5260087" y="0"/>
                  </a:lnTo>
                  <a:close/>
                </a:path>
                <a:path w="9128125" h="8889">
                  <a:moveTo>
                    <a:pt x="9127807" y="0"/>
                  </a:moveTo>
                  <a:lnTo>
                    <a:pt x="8380729" y="0"/>
                  </a:lnTo>
                  <a:lnTo>
                    <a:pt x="8349615" y="8889"/>
                  </a:lnTo>
                  <a:lnTo>
                    <a:pt x="9102725" y="8889"/>
                  </a:lnTo>
                  <a:lnTo>
                    <a:pt x="9127807" y="0"/>
                  </a:lnTo>
                  <a:close/>
                </a:path>
              </a:pathLst>
            </a:custGeom>
            <a:solidFill>
              <a:srgbClr val="00C5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347979"/>
              <a:ext cx="9102725" cy="8890"/>
            </a:xfrm>
            <a:custGeom>
              <a:avLst/>
              <a:gdLst/>
              <a:ahLst/>
              <a:cxnLst/>
              <a:rect l="l" t="t" r="r" b="b"/>
              <a:pathLst>
                <a:path w="9102725" h="8889">
                  <a:moveTo>
                    <a:pt x="18447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783969" y="8890"/>
                  </a:lnTo>
                  <a:lnTo>
                    <a:pt x="1844789" y="0"/>
                  </a:lnTo>
                  <a:close/>
                </a:path>
                <a:path w="9102725" h="8889">
                  <a:moveTo>
                    <a:pt x="5345023" y="8890"/>
                  </a:moveTo>
                  <a:lnTo>
                    <a:pt x="5300827" y="0"/>
                  </a:lnTo>
                  <a:lnTo>
                    <a:pt x="3392995" y="0"/>
                  </a:lnTo>
                  <a:lnTo>
                    <a:pt x="3471494" y="8890"/>
                  </a:lnTo>
                  <a:lnTo>
                    <a:pt x="5345023" y="8890"/>
                  </a:lnTo>
                  <a:close/>
                </a:path>
                <a:path w="9102725" h="8889">
                  <a:moveTo>
                    <a:pt x="9102725" y="0"/>
                  </a:moveTo>
                  <a:lnTo>
                    <a:pt x="8349602" y="0"/>
                  </a:lnTo>
                  <a:lnTo>
                    <a:pt x="8318487" y="8890"/>
                  </a:lnTo>
                  <a:lnTo>
                    <a:pt x="9077642" y="8890"/>
                  </a:lnTo>
                  <a:lnTo>
                    <a:pt x="9102725" y="0"/>
                  </a:lnTo>
                  <a:close/>
                </a:path>
              </a:pathLst>
            </a:custGeom>
            <a:solidFill>
              <a:srgbClr val="00C4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356869"/>
              <a:ext cx="9065260" cy="10160"/>
            </a:xfrm>
            <a:custGeom>
              <a:avLst/>
              <a:gdLst/>
              <a:ahLst/>
              <a:cxnLst/>
              <a:rect l="l" t="t" r="r" b="b"/>
              <a:pathLst>
                <a:path w="9065260" h="10160">
                  <a:moveTo>
                    <a:pt x="178396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714461" y="10160"/>
                  </a:lnTo>
                  <a:lnTo>
                    <a:pt x="1783969" y="0"/>
                  </a:lnTo>
                  <a:close/>
                </a:path>
                <a:path w="9065260" h="10160">
                  <a:moveTo>
                    <a:pt x="5395531" y="10160"/>
                  </a:moveTo>
                  <a:lnTo>
                    <a:pt x="5345023" y="0"/>
                  </a:lnTo>
                  <a:lnTo>
                    <a:pt x="3471494" y="0"/>
                  </a:lnTo>
                  <a:lnTo>
                    <a:pt x="3561207" y="10160"/>
                  </a:lnTo>
                  <a:lnTo>
                    <a:pt x="5395531" y="10160"/>
                  </a:lnTo>
                  <a:close/>
                </a:path>
                <a:path w="9065260" h="10160">
                  <a:moveTo>
                    <a:pt x="9065095" y="0"/>
                  </a:moveTo>
                  <a:lnTo>
                    <a:pt x="8302942" y="0"/>
                  </a:lnTo>
                  <a:lnTo>
                    <a:pt x="8302942" y="8890"/>
                  </a:lnTo>
                  <a:lnTo>
                    <a:pt x="8285162" y="8890"/>
                  </a:lnTo>
                  <a:lnTo>
                    <a:pt x="8285162" y="10160"/>
                  </a:lnTo>
                  <a:lnTo>
                    <a:pt x="9050401" y="10160"/>
                  </a:lnTo>
                  <a:lnTo>
                    <a:pt x="9050401" y="8890"/>
                  </a:lnTo>
                  <a:lnTo>
                    <a:pt x="9065095" y="8890"/>
                  </a:lnTo>
                  <a:lnTo>
                    <a:pt x="9065095" y="0"/>
                  </a:lnTo>
                  <a:close/>
                </a:path>
              </a:pathLst>
            </a:custGeom>
            <a:solidFill>
              <a:srgbClr val="00C3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365759"/>
              <a:ext cx="9052560" cy="10160"/>
            </a:xfrm>
            <a:custGeom>
              <a:avLst/>
              <a:gdLst/>
              <a:ahLst/>
              <a:cxnLst/>
              <a:rect l="l" t="t" r="r" b="b"/>
              <a:pathLst>
                <a:path w="9052560" h="10160">
                  <a:moveTo>
                    <a:pt x="172314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53654" y="10160"/>
                  </a:lnTo>
                  <a:lnTo>
                    <a:pt x="1723148" y="0"/>
                  </a:lnTo>
                  <a:close/>
                </a:path>
                <a:path w="9052560" h="10160">
                  <a:moveTo>
                    <a:pt x="5439727" y="10160"/>
                  </a:moveTo>
                  <a:lnTo>
                    <a:pt x="5389219" y="0"/>
                  </a:lnTo>
                  <a:lnTo>
                    <a:pt x="3549993" y="0"/>
                  </a:lnTo>
                  <a:lnTo>
                    <a:pt x="3639693" y="10160"/>
                  </a:lnTo>
                  <a:lnTo>
                    <a:pt x="5439727" y="10160"/>
                  </a:lnTo>
                  <a:close/>
                </a:path>
                <a:path w="9052560" h="10160">
                  <a:moveTo>
                    <a:pt x="9052560" y="0"/>
                  </a:moveTo>
                  <a:lnTo>
                    <a:pt x="8287372" y="0"/>
                  </a:lnTo>
                  <a:lnTo>
                    <a:pt x="8251812" y="10160"/>
                  </a:lnTo>
                  <a:lnTo>
                    <a:pt x="9018003" y="10160"/>
                  </a:lnTo>
                  <a:lnTo>
                    <a:pt x="9052560" y="0"/>
                  </a:lnTo>
                  <a:close/>
                </a:path>
              </a:pathLst>
            </a:custGeom>
            <a:solidFill>
              <a:srgbClr val="00C2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374649"/>
              <a:ext cx="9022715" cy="10160"/>
            </a:xfrm>
            <a:custGeom>
              <a:avLst/>
              <a:gdLst/>
              <a:ahLst/>
              <a:cxnLst/>
              <a:rect l="l" t="t" r="r" b="b"/>
              <a:pathLst>
                <a:path w="9022715" h="10160">
                  <a:moveTo>
                    <a:pt x="166234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592834" y="10160"/>
                  </a:lnTo>
                  <a:lnTo>
                    <a:pt x="1662341" y="0"/>
                  </a:lnTo>
                  <a:close/>
                </a:path>
                <a:path w="9022715" h="10160">
                  <a:moveTo>
                    <a:pt x="5483923" y="10160"/>
                  </a:moveTo>
                  <a:lnTo>
                    <a:pt x="5433415" y="0"/>
                  </a:lnTo>
                  <a:lnTo>
                    <a:pt x="3628479" y="0"/>
                  </a:lnTo>
                  <a:lnTo>
                    <a:pt x="3718191" y="10160"/>
                  </a:lnTo>
                  <a:lnTo>
                    <a:pt x="5483923" y="10160"/>
                  </a:lnTo>
                  <a:close/>
                </a:path>
                <a:path w="9022715" h="10160">
                  <a:moveTo>
                    <a:pt x="9022334" y="0"/>
                  </a:moveTo>
                  <a:lnTo>
                    <a:pt x="8256257" y="0"/>
                  </a:lnTo>
                  <a:lnTo>
                    <a:pt x="8220710" y="10160"/>
                  </a:lnTo>
                  <a:lnTo>
                    <a:pt x="8987790" y="10160"/>
                  </a:lnTo>
                  <a:lnTo>
                    <a:pt x="9022334" y="0"/>
                  </a:lnTo>
                  <a:close/>
                </a:path>
              </a:pathLst>
            </a:custGeom>
            <a:solidFill>
              <a:srgbClr val="00C1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384809"/>
              <a:ext cx="8987790" cy="8890"/>
            </a:xfrm>
            <a:custGeom>
              <a:avLst/>
              <a:gdLst/>
              <a:ahLst/>
              <a:cxnLst/>
              <a:rect l="l" t="t" r="r" b="b"/>
              <a:pathLst>
                <a:path w="8987790" h="8889">
                  <a:moveTo>
                    <a:pt x="157111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1543977" y="8890"/>
                  </a:lnTo>
                  <a:lnTo>
                    <a:pt x="1543977" y="6350"/>
                  </a:lnTo>
                  <a:lnTo>
                    <a:pt x="1571117" y="6350"/>
                  </a:lnTo>
                  <a:lnTo>
                    <a:pt x="1571117" y="0"/>
                  </a:lnTo>
                  <a:close/>
                </a:path>
                <a:path w="8987790" h="8889">
                  <a:moveTo>
                    <a:pt x="5528119" y="8890"/>
                  </a:moveTo>
                  <a:lnTo>
                    <a:pt x="5483923" y="0"/>
                  </a:lnTo>
                  <a:lnTo>
                    <a:pt x="3718191" y="0"/>
                  </a:lnTo>
                  <a:lnTo>
                    <a:pt x="3796690" y="8890"/>
                  </a:lnTo>
                  <a:lnTo>
                    <a:pt x="5528119" y="8890"/>
                  </a:lnTo>
                  <a:close/>
                </a:path>
                <a:path w="8987790" h="8889">
                  <a:moveTo>
                    <a:pt x="8987790" y="0"/>
                  </a:moveTo>
                  <a:lnTo>
                    <a:pt x="8220697" y="0"/>
                  </a:lnTo>
                  <a:lnTo>
                    <a:pt x="8182965" y="8890"/>
                  </a:lnTo>
                  <a:lnTo>
                    <a:pt x="8957564" y="8890"/>
                  </a:lnTo>
                  <a:lnTo>
                    <a:pt x="8987790" y="0"/>
                  </a:lnTo>
                  <a:close/>
                </a:path>
              </a:pathLst>
            </a:custGeom>
            <a:solidFill>
              <a:srgbClr val="00C0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393699"/>
              <a:ext cx="8957945" cy="8890"/>
            </a:xfrm>
            <a:custGeom>
              <a:avLst/>
              <a:gdLst/>
              <a:ahLst/>
              <a:cxnLst/>
              <a:rect l="l" t="t" r="r" b="b"/>
              <a:pathLst>
                <a:path w="8957945" h="8889">
                  <a:moveTo>
                    <a:pt x="15385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500632" y="8890"/>
                  </a:lnTo>
                  <a:lnTo>
                    <a:pt x="1538554" y="0"/>
                  </a:lnTo>
                  <a:close/>
                </a:path>
                <a:path w="8957945" h="8889">
                  <a:moveTo>
                    <a:pt x="5572315" y="8890"/>
                  </a:moveTo>
                  <a:lnTo>
                    <a:pt x="5528119" y="0"/>
                  </a:lnTo>
                  <a:lnTo>
                    <a:pt x="3796690" y="0"/>
                  </a:lnTo>
                  <a:lnTo>
                    <a:pt x="3875176" y="8890"/>
                  </a:lnTo>
                  <a:lnTo>
                    <a:pt x="5572315" y="8890"/>
                  </a:lnTo>
                  <a:close/>
                </a:path>
                <a:path w="8957945" h="8889">
                  <a:moveTo>
                    <a:pt x="8957564" y="0"/>
                  </a:moveTo>
                  <a:lnTo>
                    <a:pt x="8182965" y="0"/>
                  </a:lnTo>
                  <a:lnTo>
                    <a:pt x="8145221" y="8890"/>
                  </a:lnTo>
                  <a:lnTo>
                    <a:pt x="8927338" y="8890"/>
                  </a:lnTo>
                  <a:lnTo>
                    <a:pt x="8957564" y="0"/>
                  </a:lnTo>
                  <a:close/>
                </a:path>
              </a:pathLst>
            </a:custGeom>
            <a:solidFill>
              <a:srgbClr val="00BF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402589"/>
              <a:ext cx="8927465" cy="10160"/>
            </a:xfrm>
            <a:custGeom>
              <a:avLst/>
              <a:gdLst/>
              <a:ahLst/>
              <a:cxnLst/>
              <a:rect l="l" t="t" r="r" b="b"/>
              <a:pathLst>
                <a:path w="8927465" h="10159">
                  <a:moveTo>
                    <a:pt x="150063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57299" y="10160"/>
                  </a:lnTo>
                  <a:lnTo>
                    <a:pt x="1500632" y="0"/>
                  </a:lnTo>
                  <a:close/>
                </a:path>
                <a:path w="8927465" h="10159">
                  <a:moveTo>
                    <a:pt x="5622823" y="10160"/>
                  </a:moveTo>
                  <a:lnTo>
                    <a:pt x="5572315" y="0"/>
                  </a:lnTo>
                  <a:lnTo>
                    <a:pt x="3875176" y="0"/>
                  </a:lnTo>
                  <a:lnTo>
                    <a:pt x="3964889" y="10160"/>
                  </a:lnTo>
                  <a:lnTo>
                    <a:pt x="5622823" y="10160"/>
                  </a:lnTo>
                  <a:close/>
                </a:path>
                <a:path w="8927465" h="10159">
                  <a:moveTo>
                    <a:pt x="8927338" y="0"/>
                  </a:moveTo>
                  <a:lnTo>
                    <a:pt x="8145221" y="0"/>
                  </a:lnTo>
                  <a:lnTo>
                    <a:pt x="8102079" y="10160"/>
                  </a:lnTo>
                  <a:lnTo>
                    <a:pt x="8892794" y="10160"/>
                  </a:lnTo>
                  <a:lnTo>
                    <a:pt x="8927338" y="0"/>
                  </a:lnTo>
                  <a:close/>
                </a:path>
              </a:pathLst>
            </a:custGeom>
            <a:solidFill>
              <a:srgbClr val="00BE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411479"/>
              <a:ext cx="8888730" cy="10160"/>
            </a:xfrm>
            <a:custGeom>
              <a:avLst/>
              <a:gdLst/>
              <a:ahLst/>
              <a:cxnLst/>
              <a:rect l="l" t="t" r="r" b="b"/>
              <a:pathLst>
                <a:path w="8888730" h="10159">
                  <a:moveTo>
                    <a:pt x="146272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419377" y="10160"/>
                  </a:lnTo>
                  <a:lnTo>
                    <a:pt x="1462722" y="0"/>
                  </a:lnTo>
                  <a:close/>
                </a:path>
                <a:path w="8888730" h="10159">
                  <a:moveTo>
                    <a:pt x="5667019" y="10160"/>
                  </a:moveTo>
                  <a:lnTo>
                    <a:pt x="5616511" y="0"/>
                  </a:lnTo>
                  <a:lnTo>
                    <a:pt x="3953675" y="0"/>
                  </a:lnTo>
                  <a:lnTo>
                    <a:pt x="4043375" y="10160"/>
                  </a:lnTo>
                  <a:lnTo>
                    <a:pt x="5667019" y="10160"/>
                  </a:lnTo>
                  <a:close/>
                </a:path>
                <a:path w="8888730" h="10159">
                  <a:moveTo>
                    <a:pt x="8888476" y="0"/>
                  </a:moveTo>
                  <a:lnTo>
                    <a:pt x="8096694" y="0"/>
                  </a:lnTo>
                  <a:lnTo>
                    <a:pt x="8096694" y="5080"/>
                  </a:lnTo>
                  <a:lnTo>
                    <a:pt x="8075117" y="5080"/>
                  </a:lnTo>
                  <a:lnTo>
                    <a:pt x="8075117" y="10160"/>
                  </a:lnTo>
                  <a:lnTo>
                    <a:pt x="8869502" y="10160"/>
                  </a:lnTo>
                  <a:lnTo>
                    <a:pt x="8869502" y="5080"/>
                  </a:lnTo>
                  <a:lnTo>
                    <a:pt x="8888476" y="5080"/>
                  </a:lnTo>
                  <a:lnTo>
                    <a:pt x="8888476" y="0"/>
                  </a:lnTo>
                  <a:close/>
                </a:path>
              </a:pathLst>
            </a:custGeom>
            <a:solidFill>
              <a:srgbClr val="00BD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20369"/>
              <a:ext cx="8864600" cy="10160"/>
            </a:xfrm>
            <a:custGeom>
              <a:avLst/>
              <a:gdLst/>
              <a:ahLst/>
              <a:cxnLst/>
              <a:rect l="l" t="t" r="r" b="b"/>
              <a:pathLst>
                <a:path w="8864600" h="10159">
                  <a:moveTo>
                    <a:pt x="142480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81455" y="10160"/>
                  </a:lnTo>
                  <a:lnTo>
                    <a:pt x="1424800" y="0"/>
                  </a:lnTo>
                  <a:close/>
                </a:path>
                <a:path w="8864600" h="10159">
                  <a:moveTo>
                    <a:pt x="5711215" y="10160"/>
                  </a:moveTo>
                  <a:lnTo>
                    <a:pt x="5660707" y="0"/>
                  </a:lnTo>
                  <a:lnTo>
                    <a:pt x="4032173" y="0"/>
                  </a:lnTo>
                  <a:lnTo>
                    <a:pt x="4121874" y="10160"/>
                  </a:lnTo>
                  <a:lnTo>
                    <a:pt x="5711215" y="10160"/>
                  </a:lnTo>
                  <a:close/>
                </a:path>
                <a:path w="8864600" h="10159">
                  <a:moveTo>
                    <a:pt x="8864346" y="0"/>
                  </a:moveTo>
                  <a:lnTo>
                    <a:pt x="8069732" y="0"/>
                  </a:lnTo>
                  <a:lnTo>
                    <a:pt x="8026590" y="10160"/>
                  </a:lnTo>
                  <a:lnTo>
                    <a:pt x="8823046" y="10160"/>
                  </a:lnTo>
                  <a:lnTo>
                    <a:pt x="8864346" y="0"/>
                  </a:lnTo>
                  <a:close/>
                </a:path>
              </a:pathLst>
            </a:custGeom>
            <a:solidFill>
              <a:srgbClr val="00BC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430529"/>
              <a:ext cx="8823325" cy="8890"/>
            </a:xfrm>
            <a:custGeom>
              <a:avLst/>
              <a:gdLst/>
              <a:ahLst/>
              <a:cxnLst/>
              <a:rect l="l" t="t" r="r" b="b"/>
              <a:pathLst>
                <a:path w="8823325" h="8890">
                  <a:moveTo>
                    <a:pt x="1381455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343533" y="8890"/>
                  </a:lnTo>
                  <a:lnTo>
                    <a:pt x="1381455" y="0"/>
                  </a:lnTo>
                  <a:close/>
                </a:path>
                <a:path w="8823325" h="8890">
                  <a:moveTo>
                    <a:pt x="5740006" y="1270"/>
                  </a:moveTo>
                  <a:lnTo>
                    <a:pt x="5714377" y="1270"/>
                  </a:lnTo>
                  <a:lnTo>
                    <a:pt x="5714377" y="0"/>
                  </a:lnTo>
                  <a:lnTo>
                    <a:pt x="4127487" y="0"/>
                  </a:lnTo>
                  <a:lnTo>
                    <a:pt x="4127487" y="1270"/>
                  </a:lnTo>
                  <a:lnTo>
                    <a:pt x="4166730" y="1270"/>
                  </a:lnTo>
                  <a:lnTo>
                    <a:pt x="4166730" y="8890"/>
                  </a:lnTo>
                  <a:lnTo>
                    <a:pt x="5740006" y="8890"/>
                  </a:lnTo>
                  <a:lnTo>
                    <a:pt x="5740006" y="1270"/>
                  </a:lnTo>
                  <a:close/>
                </a:path>
                <a:path w="8823325" h="8890">
                  <a:moveTo>
                    <a:pt x="8823046" y="0"/>
                  </a:moveTo>
                  <a:lnTo>
                    <a:pt x="8026590" y="0"/>
                  </a:lnTo>
                  <a:lnTo>
                    <a:pt x="7988846" y="8890"/>
                  </a:lnTo>
                  <a:lnTo>
                    <a:pt x="8786901" y="8890"/>
                  </a:lnTo>
                  <a:lnTo>
                    <a:pt x="8823046" y="0"/>
                  </a:lnTo>
                  <a:close/>
                </a:path>
              </a:pathLst>
            </a:custGeom>
            <a:solidFill>
              <a:srgbClr val="00BB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39419"/>
              <a:ext cx="8787130" cy="10160"/>
            </a:xfrm>
            <a:custGeom>
              <a:avLst/>
              <a:gdLst/>
              <a:ahLst/>
              <a:cxnLst/>
              <a:rect l="l" t="t" r="r" b="b"/>
              <a:pathLst>
                <a:path w="8787130" h="10159">
                  <a:moveTo>
                    <a:pt x="134353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300200" y="10160"/>
                  </a:lnTo>
                  <a:lnTo>
                    <a:pt x="1343533" y="0"/>
                  </a:lnTo>
                  <a:close/>
                </a:path>
                <a:path w="8787130" h="10159">
                  <a:moveTo>
                    <a:pt x="5822404" y="10160"/>
                  </a:moveTo>
                  <a:lnTo>
                    <a:pt x="5762472" y="0"/>
                  </a:lnTo>
                  <a:lnTo>
                    <a:pt x="4200372" y="0"/>
                  </a:lnTo>
                  <a:lnTo>
                    <a:pt x="4290072" y="10160"/>
                  </a:lnTo>
                  <a:lnTo>
                    <a:pt x="5822404" y="10160"/>
                  </a:lnTo>
                  <a:close/>
                </a:path>
                <a:path w="8787130" h="10159">
                  <a:moveTo>
                    <a:pt x="8786901" y="0"/>
                  </a:moveTo>
                  <a:lnTo>
                    <a:pt x="7988846" y="0"/>
                  </a:lnTo>
                  <a:lnTo>
                    <a:pt x="7945717" y="10160"/>
                  </a:lnTo>
                  <a:lnTo>
                    <a:pt x="8745601" y="10160"/>
                  </a:lnTo>
                  <a:lnTo>
                    <a:pt x="8786901" y="0"/>
                  </a:lnTo>
                  <a:close/>
                </a:path>
              </a:pathLst>
            </a:custGeom>
            <a:solidFill>
              <a:srgbClr val="00BA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48309"/>
              <a:ext cx="8733155" cy="10160"/>
            </a:xfrm>
            <a:custGeom>
              <a:avLst/>
              <a:gdLst/>
              <a:ahLst/>
              <a:cxnLst/>
              <a:rect l="l" t="t" r="r" b="b"/>
              <a:pathLst>
                <a:path w="8733155" h="10159">
                  <a:moveTo>
                    <a:pt x="130561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62278" y="10160"/>
                  </a:lnTo>
                  <a:lnTo>
                    <a:pt x="1305610" y="0"/>
                  </a:lnTo>
                  <a:close/>
                </a:path>
                <a:path w="8733155" h="10159">
                  <a:moveTo>
                    <a:pt x="5874842" y="10160"/>
                  </a:moveTo>
                  <a:lnTo>
                    <a:pt x="5814911" y="0"/>
                  </a:lnTo>
                  <a:lnTo>
                    <a:pt x="4278858" y="0"/>
                  </a:lnTo>
                  <a:lnTo>
                    <a:pt x="4368571" y="10160"/>
                  </a:lnTo>
                  <a:lnTo>
                    <a:pt x="5874842" y="10160"/>
                  </a:lnTo>
                  <a:close/>
                </a:path>
                <a:path w="8733155" h="10159">
                  <a:moveTo>
                    <a:pt x="8732698" y="0"/>
                  </a:moveTo>
                  <a:lnTo>
                    <a:pt x="7932229" y="0"/>
                  </a:lnTo>
                  <a:lnTo>
                    <a:pt x="7932229" y="8890"/>
                  </a:lnTo>
                  <a:lnTo>
                    <a:pt x="7910068" y="8890"/>
                  </a:lnTo>
                  <a:lnTo>
                    <a:pt x="7910068" y="10160"/>
                  </a:lnTo>
                  <a:lnTo>
                    <a:pt x="8712048" y="10160"/>
                  </a:lnTo>
                  <a:lnTo>
                    <a:pt x="8712048" y="8890"/>
                  </a:lnTo>
                  <a:lnTo>
                    <a:pt x="8732698" y="8890"/>
                  </a:lnTo>
                  <a:lnTo>
                    <a:pt x="8732698" y="0"/>
                  </a:lnTo>
                  <a:close/>
                </a:path>
              </a:pathLst>
            </a:custGeom>
            <a:solidFill>
              <a:srgbClr val="00B9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7199"/>
              <a:ext cx="8714740" cy="10160"/>
            </a:xfrm>
            <a:custGeom>
              <a:avLst/>
              <a:gdLst/>
              <a:ahLst/>
              <a:cxnLst/>
              <a:rect l="l" t="t" r="r" b="b"/>
              <a:pathLst>
                <a:path w="8714740" h="10159">
                  <a:moveTo>
                    <a:pt x="12676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224356" y="10160"/>
                  </a:lnTo>
                  <a:lnTo>
                    <a:pt x="1267688" y="0"/>
                  </a:lnTo>
                  <a:close/>
                </a:path>
                <a:path w="8714740" h="10159">
                  <a:moveTo>
                    <a:pt x="5927280" y="10160"/>
                  </a:moveTo>
                  <a:lnTo>
                    <a:pt x="5867349" y="0"/>
                  </a:lnTo>
                  <a:lnTo>
                    <a:pt x="4357357" y="0"/>
                  </a:lnTo>
                  <a:lnTo>
                    <a:pt x="4447070" y="10160"/>
                  </a:lnTo>
                  <a:lnTo>
                    <a:pt x="5927280" y="10160"/>
                  </a:lnTo>
                  <a:close/>
                </a:path>
                <a:path w="8714740" h="10159">
                  <a:moveTo>
                    <a:pt x="8714626" y="0"/>
                  </a:moveTo>
                  <a:lnTo>
                    <a:pt x="7913370" y="0"/>
                  </a:lnTo>
                  <a:lnTo>
                    <a:pt x="7860703" y="10160"/>
                  </a:lnTo>
                  <a:lnTo>
                    <a:pt x="8673325" y="10160"/>
                  </a:lnTo>
                  <a:lnTo>
                    <a:pt x="8714626" y="0"/>
                  </a:lnTo>
                  <a:close/>
                </a:path>
              </a:pathLst>
            </a:custGeom>
            <a:solidFill>
              <a:srgbClr val="00B8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66089"/>
              <a:ext cx="8660765" cy="10160"/>
            </a:xfrm>
            <a:custGeom>
              <a:avLst/>
              <a:gdLst/>
              <a:ahLst/>
              <a:cxnLst/>
              <a:rect l="l" t="t" r="r" b="b"/>
              <a:pathLst>
                <a:path w="8660765" h="10159">
                  <a:moveTo>
                    <a:pt x="1216228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1196873" y="10160"/>
                  </a:lnTo>
                  <a:lnTo>
                    <a:pt x="1196873" y="6350"/>
                  </a:lnTo>
                  <a:lnTo>
                    <a:pt x="1216228" y="6350"/>
                  </a:lnTo>
                  <a:lnTo>
                    <a:pt x="1216228" y="0"/>
                  </a:lnTo>
                  <a:close/>
                </a:path>
                <a:path w="8660765" h="10159">
                  <a:moveTo>
                    <a:pt x="5979719" y="10160"/>
                  </a:moveTo>
                  <a:lnTo>
                    <a:pt x="5919787" y="0"/>
                  </a:lnTo>
                  <a:lnTo>
                    <a:pt x="4435856" y="0"/>
                  </a:lnTo>
                  <a:lnTo>
                    <a:pt x="4525556" y="10160"/>
                  </a:lnTo>
                  <a:lnTo>
                    <a:pt x="5979719" y="10160"/>
                  </a:lnTo>
                  <a:close/>
                </a:path>
                <a:path w="8660765" h="10159">
                  <a:moveTo>
                    <a:pt x="8660409" y="0"/>
                  </a:moveTo>
                  <a:lnTo>
                    <a:pt x="7844244" y="0"/>
                  </a:lnTo>
                  <a:lnTo>
                    <a:pt x="7844244" y="8890"/>
                  </a:lnTo>
                  <a:lnTo>
                    <a:pt x="7817904" y="8890"/>
                  </a:lnTo>
                  <a:lnTo>
                    <a:pt x="7817904" y="10160"/>
                  </a:lnTo>
                  <a:lnTo>
                    <a:pt x="8639365" y="10160"/>
                  </a:lnTo>
                  <a:lnTo>
                    <a:pt x="8639365" y="8890"/>
                  </a:lnTo>
                  <a:lnTo>
                    <a:pt x="8660409" y="8890"/>
                  </a:lnTo>
                  <a:lnTo>
                    <a:pt x="8660409" y="0"/>
                  </a:lnTo>
                  <a:close/>
                </a:path>
              </a:pathLst>
            </a:custGeom>
            <a:solidFill>
              <a:srgbClr val="00B7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76249"/>
              <a:ext cx="8636635" cy="8890"/>
            </a:xfrm>
            <a:custGeom>
              <a:avLst/>
              <a:gdLst/>
              <a:ahLst/>
              <a:cxnLst/>
              <a:rect l="l" t="t" r="r" b="b"/>
              <a:pathLst>
                <a:path w="8636635" h="8890">
                  <a:moveTo>
                    <a:pt x="119105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163942" y="8890"/>
                  </a:lnTo>
                  <a:lnTo>
                    <a:pt x="1191056" y="0"/>
                  </a:lnTo>
                  <a:close/>
                </a:path>
                <a:path w="8636635" h="8890">
                  <a:moveTo>
                    <a:pt x="6032144" y="8890"/>
                  </a:moveTo>
                  <a:lnTo>
                    <a:pt x="5979719" y="0"/>
                  </a:lnTo>
                  <a:lnTo>
                    <a:pt x="4525556" y="0"/>
                  </a:lnTo>
                  <a:lnTo>
                    <a:pt x="4604055" y="8890"/>
                  </a:lnTo>
                  <a:lnTo>
                    <a:pt x="6032144" y="8890"/>
                  </a:lnTo>
                  <a:close/>
                </a:path>
                <a:path w="8636635" h="8890">
                  <a:moveTo>
                    <a:pt x="8636381" y="0"/>
                  </a:moveTo>
                  <a:lnTo>
                    <a:pt x="7814615" y="0"/>
                  </a:lnTo>
                  <a:lnTo>
                    <a:pt x="7768526" y="8890"/>
                  </a:lnTo>
                  <a:lnTo>
                    <a:pt x="8594649" y="8890"/>
                  </a:lnTo>
                  <a:lnTo>
                    <a:pt x="8636381" y="0"/>
                  </a:lnTo>
                  <a:close/>
                </a:path>
              </a:pathLst>
            </a:custGeom>
            <a:solidFill>
              <a:srgbClr val="00B6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85139"/>
              <a:ext cx="8594725" cy="10160"/>
            </a:xfrm>
            <a:custGeom>
              <a:avLst/>
              <a:gdLst/>
              <a:ahLst/>
              <a:cxnLst/>
              <a:rect l="l" t="t" r="r" b="b"/>
              <a:pathLst>
                <a:path w="8594725" h="10159">
                  <a:moveTo>
                    <a:pt x="116395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32954" y="10160"/>
                  </a:lnTo>
                  <a:lnTo>
                    <a:pt x="1163955" y="0"/>
                  </a:lnTo>
                  <a:close/>
                </a:path>
                <a:path w="8594725" h="10159">
                  <a:moveTo>
                    <a:pt x="6092075" y="10160"/>
                  </a:moveTo>
                  <a:lnTo>
                    <a:pt x="6032144" y="0"/>
                  </a:lnTo>
                  <a:lnTo>
                    <a:pt x="4604055" y="0"/>
                  </a:lnTo>
                  <a:lnTo>
                    <a:pt x="4693767" y="10160"/>
                  </a:lnTo>
                  <a:lnTo>
                    <a:pt x="6092075" y="10160"/>
                  </a:lnTo>
                  <a:close/>
                </a:path>
                <a:path w="8594725" h="10159">
                  <a:moveTo>
                    <a:pt x="8594649" y="0"/>
                  </a:moveTo>
                  <a:lnTo>
                    <a:pt x="7768526" y="0"/>
                  </a:lnTo>
                  <a:lnTo>
                    <a:pt x="7715859" y="10160"/>
                  </a:lnTo>
                  <a:lnTo>
                    <a:pt x="8546960" y="10160"/>
                  </a:lnTo>
                  <a:lnTo>
                    <a:pt x="8594649" y="0"/>
                  </a:lnTo>
                  <a:close/>
                </a:path>
              </a:pathLst>
            </a:custGeom>
            <a:solidFill>
              <a:srgbClr val="00B5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94029"/>
              <a:ext cx="8553450" cy="10160"/>
            </a:xfrm>
            <a:custGeom>
              <a:avLst/>
              <a:gdLst/>
              <a:ahLst/>
              <a:cxnLst/>
              <a:rect l="l" t="t" r="r" b="b"/>
              <a:pathLst>
                <a:path w="8553450" h="10159">
                  <a:moveTo>
                    <a:pt x="113684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105839" y="10160"/>
                  </a:lnTo>
                  <a:lnTo>
                    <a:pt x="1136840" y="0"/>
                  </a:lnTo>
                  <a:close/>
                </a:path>
                <a:path w="8553450" h="10159">
                  <a:moveTo>
                    <a:pt x="6144514" y="10160"/>
                  </a:moveTo>
                  <a:lnTo>
                    <a:pt x="6084582" y="0"/>
                  </a:lnTo>
                  <a:lnTo>
                    <a:pt x="4682553" y="0"/>
                  </a:lnTo>
                  <a:lnTo>
                    <a:pt x="4772253" y="10160"/>
                  </a:lnTo>
                  <a:lnTo>
                    <a:pt x="6144514" y="10160"/>
                  </a:lnTo>
                  <a:close/>
                </a:path>
                <a:path w="8553450" h="10159">
                  <a:moveTo>
                    <a:pt x="8552929" y="0"/>
                  </a:moveTo>
                  <a:lnTo>
                    <a:pt x="7722451" y="0"/>
                  </a:lnTo>
                  <a:lnTo>
                    <a:pt x="7669784" y="10160"/>
                  </a:lnTo>
                  <a:lnTo>
                    <a:pt x="8505241" y="10160"/>
                  </a:lnTo>
                  <a:lnTo>
                    <a:pt x="8552929" y="0"/>
                  </a:lnTo>
                  <a:close/>
                </a:path>
              </a:pathLst>
            </a:custGeom>
            <a:solidFill>
              <a:srgbClr val="00B4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502919"/>
              <a:ext cx="8511540" cy="10160"/>
            </a:xfrm>
            <a:custGeom>
              <a:avLst/>
              <a:gdLst/>
              <a:ahLst/>
              <a:cxnLst/>
              <a:rect l="l" t="t" r="r" b="b"/>
              <a:pathLst>
                <a:path w="8511540" h="10159">
                  <a:moveTo>
                    <a:pt x="1109713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078725" y="10160"/>
                  </a:lnTo>
                  <a:lnTo>
                    <a:pt x="1109713" y="0"/>
                  </a:lnTo>
                  <a:close/>
                </a:path>
                <a:path w="8511540" h="10159">
                  <a:moveTo>
                    <a:pt x="6186030" y="3810"/>
                  </a:moveTo>
                  <a:lnTo>
                    <a:pt x="6148260" y="3810"/>
                  </a:lnTo>
                  <a:lnTo>
                    <a:pt x="6148260" y="0"/>
                  </a:lnTo>
                  <a:lnTo>
                    <a:pt x="4777867" y="0"/>
                  </a:lnTo>
                  <a:lnTo>
                    <a:pt x="4777867" y="3810"/>
                  </a:lnTo>
                  <a:lnTo>
                    <a:pt x="4822710" y="3810"/>
                  </a:lnTo>
                  <a:lnTo>
                    <a:pt x="4822710" y="10160"/>
                  </a:lnTo>
                  <a:lnTo>
                    <a:pt x="6186030" y="10160"/>
                  </a:lnTo>
                  <a:lnTo>
                    <a:pt x="6186030" y="3810"/>
                  </a:lnTo>
                  <a:close/>
                </a:path>
                <a:path w="8511540" h="10159">
                  <a:moveTo>
                    <a:pt x="8511197" y="0"/>
                  </a:moveTo>
                  <a:lnTo>
                    <a:pt x="7676362" y="0"/>
                  </a:lnTo>
                  <a:lnTo>
                    <a:pt x="7623696" y="10160"/>
                  </a:lnTo>
                  <a:lnTo>
                    <a:pt x="8463509" y="10160"/>
                  </a:lnTo>
                  <a:lnTo>
                    <a:pt x="8511197" y="0"/>
                  </a:lnTo>
                  <a:close/>
                </a:path>
              </a:pathLst>
            </a:custGeom>
            <a:solidFill>
              <a:srgbClr val="00B3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513079"/>
              <a:ext cx="8448675" cy="8890"/>
            </a:xfrm>
            <a:custGeom>
              <a:avLst/>
              <a:gdLst/>
              <a:ahLst/>
              <a:cxnLst/>
              <a:rect l="l" t="t" r="r" b="b"/>
              <a:pathLst>
                <a:path w="8448675" h="8890">
                  <a:moveTo>
                    <a:pt x="10787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51610" y="8890"/>
                  </a:lnTo>
                  <a:lnTo>
                    <a:pt x="1078738" y="0"/>
                  </a:lnTo>
                  <a:close/>
                </a:path>
                <a:path w="8448675" h="8890">
                  <a:moveTo>
                    <a:pt x="6286881" y="8890"/>
                  </a:moveTo>
                  <a:lnTo>
                    <a:pt x="6212573" y="0"/>
                  </a:lnTo>
                  <a:lnTo>
                    <a:pt x="4850752" y="0"/>
                  </a:lnTo>
                  <a:lnTo>
                    <a:pt x="4929238" y="8890"/>
                  </a:lnTo>
                  <a:lnTo>
                    <a:pt x="6286881" y="8890"/>
                  </a:lnTo>
                  <a:close/>
                </a:path>
                <a:path w="8448675" h="8890">
                  <a:moveTo>
                    <a:pt x="8448599" y="0"/>
                  </a:moveTo>
                  <a:lnTo>
                    <a:pt x="7607236" y="0"/>
                  </a:lnTo>
                  <a:lnTo>
                    <a:pt x="7607236" y="6350"/>
                  </a:lnTo>
                  <a:lnTo>
                    <a:pt x="7580173" y="6350"/>
                  </a:lnTo>
                  <a:lnTo>
                    <a:pt x="7580173" y="8890"/>
                  </a:lnTo>
                  <a:lnTo>
                    <a:pt x="8427745" y="8890"/>
                  </a:lnTo>
                  <a:lnTo>
                    <a:pt x="8427745" y="6350"/>
                  </a:lnTo>
                  <a:lnTo>
                    <a:pt x="8448599" y="6350"/>
                  </a:lnTo>
                  <a:lnTo>
                    <a:pt x="8448599" y="0"/>
                  </a:lnTo>
                  <a:close/>
                </a:path>
              </a:pathLst>
            </a:custGeom>
            <a:solidFill>
              <a:srgbClr val="00B2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21969"/>
              <a:ext cx="8422005" cy="8890"/>
            </a:xfrm>
            <a:custGeom>
              <a:avLst/>
              <a:gdLst/>
              <a:ahLst/>
              <a:cxnLst/>
              <a:rect l="l" t="t" r="r" b="b"/>
              <a:pathLst>
                <a:path w="8422005" h="8890">
                  <a:moveTo>
                    <a:pt x="105161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024496" y="8890"/>
                  </a:lnTo>
                  <a:lnTo>
                    <a:pt x="1051610" y="0"/>
                  </a:lnTo>
                  <a:close/>
                </a:path>
                <a:path w="8422005" h="8890">
                  <a:moveTo>
                    <a:pt x="6361201" y="8890"/>
                  </a:moveTo>
                  <a:lnTo>
                    <a:pt x="6286881" y="0"/>
                  </a:lnTo>
                  <a:lnTo>
                    <a:pt x="4929238" y="0"/>
                  </a:lnTo>
                  <a:lnTo>
                    <a:pt x="5007737" y="8890"/>
                  </a:lnTo>
                  <a:lnTo>
                    <a:pt x="6361201" y="8890"/>
                  </a:lnTo>
                  <a:close/>
                </a:path>
                <a:path w="8422005" h="8890">
                  <a:moveTo>
                    <a:pt x="8421776" y="0"/>
                  </a:moveTo>
                  <a:lnTo>
                    <a:pt x="7569568" y="0"/>
                  </a:lnTo>
                  <a:lnTo>
                    <a:pt x="7495286" y="8890"/>
                  </a:lnTo>
                  <a:lnTo>
                    <a:pt x="8380044" y="8890"/>
                  </a:lnTo>
                  <a:lnTo>
                    <a:pt x="8421776" y="0"/>
                  </a:lnTo>
                  <a:close/>
                </a:path>
              </a:pathLst>
            </a:custGeom>
            <a:solidFill>
              <a:srgbClr val="00B1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30859"/>
              <a:ext cx="8365490" cy="10160"/>
            </a:xfrm>
            <a:custGeom>
              <a:avLst/>
              <a:gdLst/>
              <a:ahLst/>
              <a:cxnLst/>
              <a:rect l="l" t="t" r="r" b="b"/>
              <a:pathLst>
                <a:path w="8365490" h="10159">
                  <a:moveTo>
                    <a:pt x="102449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93508" y="10160"/>
                  </a:lnTo>
                  <a:lnTo>
                    <a:pt x="1024496" y="0"/>
                  </a:lnTo>
                  <a:close/>
                </a:path>
                <a:path w="8365490" h="10159">
                  <a:moveTo>
                    <a:pt x="6446126" y="10160"/>
                  </a:moveTo>
                  <a:lnTo>
                    <a:pt x="6361201" y="0"/>
                  </a:lnTo>
                  <a:lnTo>
                    <a:pt x="5007737" y="0"/>
                  </a:lnTo>
                  <a:lnTo>
                    <a:pt x="5097450" y="10160"/>
                  </a:lnTo>
                  <a:lnTo>
                    <a:pt x="6446126" y="10160"/>
                  </a:lnTo>
                  <a:close/>
                </a:path>
                <a:path w="8365490" h="10159">
                  <a:moveTo>
                    <a:pt x="8365147" y="0"/>
                  </a:moveTo>
                  <a:lnTo>
                    <a:pt x="7468756" y="0"/>
                  </a:lnTo>
                  <a:lnTo>
                    <a:pt x="7468756" y="6350"/>
                  </a:lnTo>
                  <a:lnTo>
                    <a:pt x="7426325" y="6350"/>
                  </a:lnTo>
                  <a:lnTo>
                    <a:pt x="7426325" y="10160"/>
                  </a:lnTo>
                  <a:lnTo>
                    <a:pt x="8339264" y="10160"/>
                  </a:lnTo>
                  <a:lnTo>
                    <a:pt x="8339264" y="6350"/>
                  </a:lnTo>
                  <a:lnTo>
                    <a:pt x="8365147" y="6350"/>
                  </a:lnTo>
                  <a:lnTo>
                    <a:pt x="8365147" y="0"/>
                  </a:lnTo>
                  <a:close/>
                </a:path>
              </a:pathLst>
            </a:custGeom>
            <a:solidFill>
              <a:srgbClr val="00B0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539749"/>
              <a:ext cx="8335645" cy="10160"/>
            </a:xfrm>
            <a:custGeom>
              <a:avLst/>
              <a:gdLst/>
              <a:ahLst/>
              <a:cxnLst/>
              <a:rect l="l" t="t" r="r" b="b"/>
              <a:pathLst>
                <a:path w="8335645" h="10159">
                  <a:moveTo>
                    <a:pt x="99738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66393" y="10160"/>
                  </a:lnTo>
                  <a:lnTo>
                    <a:pt x="997381" y="0"/>
                  </a:lnTo>
                  <a:close/>
                </a:path>
                <a:path w="8335645" h="10159">
                  <a:moveTo>
                    <a:pt x="6520434" y="10160"/>
                  </a:moveTo>
                  <a:lnTo>
                    <a:pt x="6435509" y="0"/>
                  </a:lnTo>
                  <a:lnTo>
                    <a:pt x="5086235" y="0"/>
                  </a:lnTo>
                  <a:lnTo>
                    <a:pt x="5175936" y="10160"/>
                  </a:lnTo>
                  <a:lnTo>
                    <a:pt x="6520434" y="10160"/>
                  </a:lnTo>
                  <a:close/>
                </a:path>
                <a:path w="8335645" h="10159">
                  <a:moveTo>
                    <a:pt x="8335607" y="0"/>
                  </a:moveTo>
                  <a:lnTo>
                    <a:pt x="7421016" y="0"/>
                  </a:lnTo>
                  <a:lnTo>
                    <a:pt x="7336129" y="10160"/>
                  </a:lnTo>
                  <a:lnTo>
                    <a:pt x="8277085" y="10160"/>
                  </a:lnTo>
                  <a:lnTo>
                    <a:pt x="8335607" y="0"/>
                  </a:lnTo>
                  <a:close/>
                </a:path>
              </a:pathLst>
            </a:custGeom>
            <a:solidFill>
              <a:srgbClr val="00AF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548639"/>
              <a:ext cx="8284845" cy="10160"/>
            </a:xfrm>
            <a:custGeom>
              <a:avLst/>
              <a:gdLst/>
              <a:ahLst/>
              <a:cxnLst/>
              <a:rect l="l" t="t" r="r" b="b"/>
              <a:pathLst>
                <a:path w="8284845" h="10159">
                  <a:moveTo>
                    <a:pt x="97026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39279" y="10160"/>
                  </a:lnTo>
                  <a:lnTo>
                    <a:pt x="970267" y="0"/>
                  </a:lnTo>
                  <a:close/>
                </a:path>
                <a:path w="8284845" h="10159">
                  <a:moveTo>
                    <a:pt x="6597561" y="7620"/>
                  </a:moveTo>
                  <a:lnTo>
                    <a:pt x="6541668" y="7620"/>
                  </a:lnTo>
                  <a:lnTo>
                    <a:pt x="6541668" y="0"/>
                  </a:lnTo>
                  <a:lnTo>
                    <a:pt x="5198364" y="0"/>
                  </a:lnTo>
                  <a:lnTo>
                    <a:pt x="5198364" y="7620"/>
                  </a:lnTo>
                  <a:lnTo>
                    <a:pt x="5243220" y="7620"/>
                  </a:lnTo>
                  <a:lnTo>
                    <a:pt x="5243220" y="10160"/>
                  </a:lnTo>
                  <a:lnTo>
                    <a:pt x="6597561" y="10160"/>
                  </a:lnTo>
                  <a:lnTo>
                    <a:pt x="6597561" y="7620"/>
                  </a:lnTo>
                  <a:close/>
                </a:path>
                <a:path w="8284845" h="10159">
                  <a:moveTo>
                    <a:pt x="8284400" y="0"/>
                  </a:moveTo>
                  <a:lnTo>
                    <a:pt x="7346734" y="0"/>
                  </a:lnTo>
                  <a:lnTo>
                    <a:pt x="7261860" y="10160"/>
                  </a:lnTo>
                  <a:lnTo>
                    <a:pt x="8225866" y="10160"/>
                  </a:lnTo>
                  <a:lnTo>
                    <a:pt x="8284400" y="0"/>
                  </a:lnTo>
                  <a:close/>
                </a:path>
              </a:pathLst>
            </a:custGeom>
            <a:solidFill>
              <a:srgbClr val="00AE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558799"/>
              <a:ext cx="8226425" cy="8890"/>
            </a:xfrm>
            <a:custGeom>
              <a:avLst/>
              <a:gdLst/>
              <a:ahLst/>
              <a:cxnLst/>
              <a:rect l="l" t="t" r="r" b="b"/>
              <a:pathLst>
                <a:path w="8226425" h="8890">
                  <a:moveTo>
                    <a:pt x="93927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912164" y="8890"/>
                  </a:lnTo>
                  <a:lnTo>
                    <a:pt x="939279" y="0"/>
                  </a:lnTo>
                  <a:close/>
                </a:path>
                <a:path w="8226425" h="8890">
                  <a:moveTo>
                    <a:pt x="6789915" y="8890"/>
                  </a:moveTo>
                  <a:lnTo>
                    <a:pt x="6621602" y="0"/>
                  </a:lnTo>
                  <a:lnTo>
                    <a:pt x="5254434" y="0"/>
                  </a:lnTo>
                  <a:lnTo>
                    <a:pt x="5332933" y="8890"/>
                  </a:lnTo>
                  <a:lnTo>
                    <a:pt x="6789915" y="8890"/>
                  </a:lnTo>
                  <a:close/>
                </a:path>
                <a:path w="8226425" h="8890">
                  <a:moveTo>
                    <a:pt x="8225866" y="0"/>
                  </a:moveTo>
                  <a:lnTo>
                    <a:pt x="7261860" y="0"/>
                  </a:lnTo>
                  <a:lnTo>
                    <a:pt x="7085419" y="8890"/>
                  </a:lnTo>
                  <a:lnTo>
                    <a:pt x="8174647" y="8890"/>
                  </a:lnTo>
                  <a:lnTo>
                    <a:pt x="8225866" y="0"/>
                  </a:lnTo>
                  <a:close/>
                </a:path>
              </a:pathLst>
            </a:custGeom>
            <a:solidFill>
              <a:srgbClr val="00AD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67690"/>
              <a:ext cx="8174990" cy="8890"/>
            </a:xfrm>
            <a:custGeom>
              <a:avLst/>
              <a:gdLst/>
              <a:ahLst/>
              <a:cxnLst/>
              <a:rect l="l" t="t" r="r" b="b"/>
              <a:pathLst>
                <a:path w="8174990" h="8890">
                  <a:moveTo>
                    <a:pt x="91217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886546" y="8889"/>
                  </a:lnTo>
                  <a:lnTo>
                    <a:pt x="892810" y="6350"/>
                  </a:lnTo>
                  <a:lnTo>
                    <a:pt x="912177" y="0"/>
                  </a:lnTo>
                  <a:close/>
                </a:path>
                <a:path w="8174990" h="8890">
                  <a:moveTo>
                    <a:pt x="6789927" y="0"/>
                  </a:moveTo>
                  <a:lnTo>
                    <a:pt x="5332934" y="0"/>
                  </a:lnTo>
                  <a:lnTo>
                    <a:pt x="5411429" y="8889"/>
                  </a:lnTo>
                  <a:lnTo>
                    <a:pt x="8123444" y="8889"/>
                  </a:lnTo>
                  <a:lnTo>
                    <a:pt x="8130760" y="7620"/>
                  </a:lnTo>
                  <a:lnTo>
                    <a:pt x="6934200" y="7620"/>
                  </a:lnTo>
                  <a:lnTo>
                    <a:pt x="6789927" y="0"/>
                  </a:lnTo>
                  <a:close/>
                </a:path>
                <a:path w="8174990" h="8890">
                  <a:moveTo>
                    <a:pt x="8174658" y="0"/>
                  </a:moveTo>
                  <a:lnTo>
                    <a:pt x="7085427" y="0"/>
                  </a:lnTo>
                  <a:lnTo>
                    <a:pt x="6934200" y="7620"/>
                  </a:lnTo>
                  <a:lnTo>
                    <a:pt x="8130760" y="7620"/>
                  </a:lnTo>
                  <a:lnTo>
                    <a:pt x="8174658" y="0"/>
                  </a:lnTo>
                  <a:close/>
                </a:path>
              </a:pathLst>
            </a:custGeom>
            <a:solidFill>
              <a:srgbClr val="00AC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576580"/>
              <a:ext cx="887094" cy="10160"/>
            </a:xfrm>
            <a:custGeom>
              <a:avLst/>
              <a:gdLst/>
              <a:ahLst/>
              <a:cxnLst/>
              <a:rect l="l" t="t" r="r" b="b"/>
              <a:pathLst>
                <a:path w="887094" h="10159">
                  <a:moveTo>
                    <a:pt x="88654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61492" y="10160"/>
                  </a:lnTo>
                  <a:lnTo>
                    <a:pt x="886546" y="0"/>
                  </a:lnTo>
                  <a:close/>
                </a:path>
              </a:pathLst>
            </a:custGeom>
            <a:solidFill>
              <a:srgbClr val="00AB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585469"/>
              <a:ext cx="8072755" cy="10160"/>
            </a:xfrm>
            <a:custGeom>
              <a:avLst/>
              <a:gdLst/>
              <a:ahLst/>
              <a:cxnLst/>
              <a:rect l="l" t="t" r="r" b="b"/>
              <a:pathLst>
                <a:path w="8072755" h="10159">
                  <a:moveTo>
                    <a:pt x="86461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39558" y="10160"/>
                  </a:lnTo>
                  <a:lnTo>
                    <a:pt x="864616" y="0"/>
                  </a:lnTo>
                  <a:close/>
                </a:path>
                <a:path w="8072755" h="10159">
                  <a:moveTo>
                    <a:pt x="8072221" y="0"/>
                  </a:moveTo>
                  <a:lnTo>
                    <a:pt x="5489918" y="0"/>
                  </a:lnTo>
                  <a:lnTo>
                    <a:pt x="5579630" y="10160"/>
                  </a:lnTo>
                  <a:lnTo>
                    <a:pt x="8013700" y="10160"/>
                  </a:lnTo>
                  <a:lnTo>
                    <a:pt x="8072221" y="0"/>
                  </a:lnTo>
                  <a:close/>
                </a:path>
              </a:pathLst>
            </a:custGeom>
            <a:solidFill>
              <a:srgbClr val="00AA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594359"/>
              <a:ext cx="8017509" cy="10160"/>
            </a:xfrm>
            <a:custGeom>
              <a:avLst/>
              <a:gdLst/>
              <a:ahLst/>
              <a:cxnLst/>
              <a:rect l="l" t="t" r="r" b="b"/>
              <a:pathLst>
                <a:path w="8017509" h="10159">
                  <a:moveTo>
                    <a:pt x="84269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817638" y="10160"/>
                  </a:lnTo>
                  <a:lnTo>
                    <a:pt x="842695" y="0"/>
                  </a:lnTo>
                  <a:close/>
                </a:path>
                <a:path w="8017509" h="10159">
                  <a:moveTo>
                    <a:pt x="8017357" y="0"/>
                  </a:moveTo>
                  <a:lnTo>
                    <a:pt x="5574017" y="0"/>
                  </a:lnTo>
                  <a:lnTo>
                    <a:pt x="5574017" y="1270"/>
                  </a:lnTo>
                  <a:lnTo>
                    <a:pt x="5618873" y="1270"/>
                  </a:lnTo>
                  <a:lnTo>
                    <a:pt x="5618873" y="10160"/>
                  </a:lnTo>
                  <a:lnTo>
                    <a:pt x="7979181" y="10160"/>
                  </a:lnTo>
                  <a:lnTo>
                    <a:pt x="7979181" y="1270"/>
                  </a:lnTo>
                  <a:lnTo>
                    <a:pt x="8017357" y="1270"/>
                  </a:lnTo>
                  <a:lnTo>
                    <a:pt x="8017357" y="0"/>
                  </a:lnTo>
                  <a:close/>
                </a:path>
              </a:pathLst>
            </a:custGeom>
            <a:solidFill>
              <a:srgbClr val="00A9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604519"/>
              <a:ext cx="7945120" cy="8890"/>
            </a:xfrm>
            <a:custGeom>
              <a:avLst/>
              <a:gdLst/>
              <a:ahLst/>
              <a:cxnLst/>
              <a:rect l="l" t="t" r="r" b="b"/>
              <a:pathLst>
                <a:path w="7945120" h="8890">
                  <a:moveTo>
                    <a:pt x="81763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95718" y="8890"/>
                  </a:lnTo>
                  <a:lnTo>
                    <a:pt x="817638" y="0"/>
                  </a:lnTo>
                  <a:close/>
                </a:path>
                <a:path w="7945120" h="8890">
                  <a:moveTo>
                    <a:pt x="7944675" y="0"/>
                  </a:moveTo>
                  <a:lnTo>
                    <a:pt x="5658116" y="0"/>
                  </a:lnTo>
                  <a:lnTo>
                    <a:pt x="5736615" y="8890"/>
                  </a:lnTo>
                  <a:lnTo>
                    <a:pt x="7875664" y="8890"/>
                  </a:lnTo>
                  <a:lnTo>
                    <a:pt x="7944675" y="0"/>
                  </a:lnTo>
                  <a:close/>
                </a:path>
              </a:pathLst>
            </a:custGeom>
            <a:solidFill>
              <a:srgbClr val="00A8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613409"/>
              <a:ext cx="7846695" cy="10160"/>
            </a:xfrm>
            <a:custGeom>
              <a:avLst/>
              <a:gdLst/>
              <a:ahLst/>
              <a:cxnLst/>
              <a:rect l="l" t="t" r="r" b="b"/>
              <a:pathLst>
                <a:path w="7846695" h="10159">
                  <a:moveTo>
                    <a:pt x="79571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70661" y="10160"/>
                  </a:lnTo>
                  <a:lnTo>
                    <a:pt x="795718" y="0"/>
                  </a:lnTo>
                  <a:close/>
                </a:path>
                <a:path w="7846695" h="10159">
                  <a:moveTo>
                    <a:pt x="7846085" y="0"/>
                  </a:moveTo>
                  <a:lnTo>
                    <a:pt x="5770257" y="0"/>
                  </a:lnTo>
                  <a:lnTo>
                    <a:pt x="5770257" y="7620"/>
                  </a:lnTo>
                  <a:lnTo>
                    <a:pt x="5818263" y="7620"/>
                  </a:lnTo>
                  <a:lnTo>
                    <a:pt x="5818263" y="10160"/>
                  </a:lnTo>
                  <a:lnTo>
                    <a:pt x="7806652" y="10160"/>
                  </a:lnTo>
                  <a:lnTo>
                    <a:pt x="7806652" y="7620"/>
                  </a:lnTo>
                  <a:lnTo>
                    <a:pt x="7846085" y="7620"/>
                  </a:lnTo>
                  <a:lnTo>
                    <a:pt x="7846085" y="0"/>
                  </a:lnTo>
                  <a:close/>
                </a:path>
              </a:pathLst>
            </a:custGeom>
            <a:solidFill>
              <a:srgbClr val="00A7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622299"/>
              <a:ext cx="7806690" cy="10160"/>
            </a:xfrm>
            <a:custGeom>
              <a:avLst/>
              <a:gdLst/>
              <a:ahLst/>
              <a:cxnLst/>
              <a:rect l="l" t="t" r="r" b="b"/>
              <a:pathLst>
                <a:path w="7806690" h="10159">
                  <a:moveTo>
                    <a:pt x="77379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48741" y="10160"/>
                  </a:lnTo>
                  <a:lnTo>
                    <a:pt x="773798" y="0"/>
                  </a:lnTo>
                  <a:close/>
                </a:path>
                <a:path w="7806690" h="10159">
                  <a:moveTo>
                    <a:pt x="7806652" y="0"/>
                  </a:moveTo>
                  <a:lnTo>
                    <a:pt x="5818263" y="0"/>
                  </a:lnTo>
                  <a:lnTo>
                    <a:pt x="5933237" y="10160"/>
                  </a:lnTo>
                  <a:lnTo>
                    <a:pt x="7727772" y="10160"/>
                  </a:lnTo>
                  <a:lnTo>
                    <a:pt x="7806652" y="0"/>
                  </a:lnTo>
                  <a:close/>
                </a:path>
              </a:pathLst>
            </a:custGeom>
            <a:solidFill>
              <a:srgbClr val="00A6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631189"/>
              <a:ext cx="7738109" cy="10160"/>
            </a:xfrm>
            <a:custGeom>
              <a:avLst/>
              <a:gdLst/>
              <a:ahLst/>
              <a:cxnLst/>
              <a:rect l="l" t="t" r="r" b="b"/>
              <a:pathLst>
                <a:path w="7738109" h="10159">
                  <a:moveTo>
                    <a:pt x="75187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26821" y="10160"/>
                  </a:lnTo>
                  <a:lnTo>
                    <a:pt x="751878" y="0"/>
                  </a:lnTo>
                  <a:close/>
                </a:path>
                <a:path w="7738109" h="10159">
                  <a:moveTo>
                    <a:pt x="7737640" y="0"/>
                  </a:moveTo>
                  <a:lnTo>
                    <a:pt x="5918860" y="0"/>
                  </a:lnTo>
                  <a:lnTo>
                    <a:pt x="6033833" y="10160"/>
                  </a:lnTo>
                  <a:lnTo>
                    <a:pt x="7658760" y="10160"/>
                  </a:lnTo>
                  <a:lnTo>
                    <a:pt x="7737640" y="0"/>
                  </a:lnTo>
                  <a:close/>
                </a:path>
              </a:pathLst>
            </a:custGeom>
            <a:solidFill>
              <a:srgbClr val="00A5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640079"/>
              <a:ext cx="7654290" cy="10160"/>
            </a:xfrm>
            <a:custGeom>
              <a:avLst/>
              <a:gdLst/>
              <a:ahLst/>
              <a:cxnLst/>
              <a:rect l="l" t="t" r="r" b="b"/>
              <a:pathLst>
                <a:path w="7654290" h="10159">
                  <a:moveTo>
                    <a:pt x="72995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704900" y="10160"/>
                  </a:lnTo>
                  <a:lnTo>
                    <a:pt x="729957" y="0"/>
                  </a:lnTo>
                  <a:close/>
                </a:path>
                <a:path w="7654290" h="10159">
                  <a:moveTo>
                    <a:pt x="7653833" y="0"/>
                  </a:moveTo>
                  <a:lnTo>
                    <a:pt x="6041021" y="0"/>
                  </a:lnTo>
                  <a:lnTo>
                    <a:pt x="6041021" y="3810"/>
                  </a:lnTo>
                  <a:lnTo>
                    <a:pt x="6098502" y="3810"/>
                  </a:lnTo>
                  <a:lnTo>
                    <a:pt x="6098502" y="10160"/>
                  </a:lnTo>
                  <a:lnTo>
                    <a:pt x="7602004" y="10160"/>
                  </a:lnTo>
                  <a:lnTo>
                    <a:pt x="7602004" y="3810"/>
                  </a:lnTo>
                  <a:lnTo>
                    <a:pt x="7653833" y="3810"/>
                  </a:lnTo>
                  <a:lnTo>
                    <a:pt x="7653833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650239"/>
              <a:ext cx="7565390" cy="8890"/>
            </a:xfrm>
            <a:custGeom>
              <a:avLst/>
              <a:gdLst/>
              <a:ahLst/>
              <a:cxnLst/>
              <a:rect l="l" t="t" r="r" b="b"/>
              <a:pathLst>
                <a:path w="7565390" h="8890">
                  <a:moveTo>
                    <a:pt x="7049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82980" y="8890"/>
                  </a:lnTo>
                  <a:lnTo>
                    <a:pt x="704900" y="0"/>
                  </a:lnTo>
                  <a:close/>
                </a:path>
                <a:path w="7565390" h="8890">
                  <a:moveTo>
                    <a:pt x="7564958" y="0"/>
                  </a:moveTo>
                  <a:lnTo>
                    <a:pt x="6134430" y="0"/>
                  </a:lnTo>
                  <a:lnTo>
                    <a:pt x="6235027" y="8890"/>
                  </a:lnTo>
                  <a:lnTo>
                    <a:pt x="7461250" y="8890"/>
                  </a:lnTo>
                  <a:lnTo>
                    <a:pt x="7564958" y="0"/>
                  </a:lnTo>
                  <a:close/>
                </a:path>
              </a:pathLst>
            </a:custGeom>
            <a:solidFill>
              <a:srgbClr val="00A3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659129"/>
              <a:ext cx="7461250" cy="10160"/>
            </a:xfrm>
            <a:custGeom>
              <a:avLst/>
              <a:gdLst/>
              <a:ahLst/>
              <a:cxnLst/>
              <a:rect l="l" t="t" r="r" b="b"/>
              <a:pathLst>
                <a:path w="7461250" h="10159">
                  <a:moveTo>
                    <a:pt x="68298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57923" y="10160"/>
                  </a:lnTo>
                  <a:lnTo>
                    <a:pt x="682980" y="0"/>
                  </a:lnTo>
                  <a:close/>
                </a:path>
                <a:path w="7461250" h="10159">
                  <a:moveTo>
                    <a:pt x="7461250" y="0"/>
                  </a:moveTo>
                  <a:lnTo>
                    <a:pt x="6235027" y="0"/>
                  </a:lnTo>
                  <a:lnTo>
                    <a:pt x="6350000" y="10160"/>
                  </a:lnTo>
                  <a:lnTo>
                    <a:pt x="7342708" y="10160"/>
                  </a:lnTo>
                  <a:lnTo>
                    <a:pt x="7461250" y="0"/>
                  </a:lnTo>
                  <a:close/>
                </a:path>
              </a:pathLst>
            </a:custGeom>
            <a:solidFill>
              <a:srgbClr val="00A2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668019"/>
              <a:ext cx="7350125" cy="10160"/>
            </a:xfrm>
            <a:custGeom>
              <a:avLst/>
              <a:gdLst/>
              <a:ahLst/>
              <a:cxnLst/>
              <a:rect l="l" t="t" r="r" b="b"/>
              <a:pathLst>
                <a:path w="7350125" h="10159">
                  <a:moveTo>
                    <a:pt x="66106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636003" y="10160"/>
                  </a:lnTo>
                  <a:lnTo>
                    <a:pt x="661060" y="0"/>
                  </a:lnTo>
                  <a:close/>
                </a:path>
                <a:path w="7350125" h="10159">
                  <a:moveTo>
                    <a:pt x="7350125" y="0"/>
                  </a:moveTo>
                  <a:lnTo>
                    <a:pt x="6342812" y="0"/>
                  </a:lnTo>
                  <a:lnTo>
                    <a:pt x="6342812" y="1270"/>
                  </a:lnTo>
                  <a:lnTo>
                    <a:pt x="6452781" y="1270"/>
                  </a:lnTo>
                  <a:lnTo>
                    <a:pt x="6452781" y="10160"/>
                  </a:lnTo>
                  <a:lnTo>
                    <a:pt x="7290854" y="10160"/>
                  </a:lnTo>
                  <a:lnTo>
                    <a:pt x="7290854" y="1270"/>
                  </a:lnTo>
                  <a:lnTo>
                    <a:pt x="7350125" y="1270"/>
                  </a:lnTo>
                  <a:lnTo>
                    <a:pt x="7350125" y="0"/>
                  </a:lnTo>
                  <a:close/>
                </a:path>
              </a:pathLst>
            </a:custGeom>
            <a:solidFill>
              <a:srgbClr val="00A1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676909"/>
              <a:ext cx="7246620" cy="10160"/>
            </a:xfrm>
            <a:custGeom>
              <a:avLst/>
              <a:gdLst/>
              <a:ahLst/>
              <a:cxnLst/>
              <a:rect l="l" t="t" r="r" b="b"/>
              <a:pathLst>
                <a:path w="7246620" h="10159">
                  <a:moveTo>
                    <a:pt x="6281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615937" y="10160"/>
                  </a:lnTo>
                  <a:lnTo>
                    <a:pt x="615937" y="8890"/>
                  </a:lnTo>
                  <a:lnTo>
                    <a:pt x="628180" y="8890"/>
                  </a:lnTo>
                  <a:lnTo>
                    <a:pt x="628180" y="0"/>
                  </a:lnTo>
                  <a:close/>
                </a:path>
                <a:path w="7246620" h="10159">
                  <a:moveTo>
                    <a:pt x="7246404" y="0"/>
                  </a:moveTo>
                  <a:lnTo>
                    <a:pt x="6540894" y="0"/>
                  </a:lnTo>
                  <a:lnTo>
                    <a:pt x="6540894" y="1270"/>
                  </a:lnTo>
                  <a:lnTo>
                    <a:pt x="6658369" y="1270"/>
                  </a:lnTo>
                  <a:lnTo>
                    <a:pt x="6658369" y="10160"/>
                  </a:lnTo>
                  <a:lnTo>
                    <a:pt x="7076008" y="10160"/>
                  </a:lnTo>
                  <a:lnTo>
                    <a:pt x="7076008" y="1270"/>
                  </a:lnTo>
                  <a:lnTo>
                    <a:pt x="7246404" y="1270"/>
                  </a:lnTo>
                  <a:lnTo>
                    <a:pt x="7246404" y="0"/>
                  </a:lnTo>
                  <a:close/>
                </a:path>
              </a:pathLst>
            </a:custGeom>
            <a:solidFill>
              <a:srgbClr val="00A0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687069"/>
              <a:ext cx="6913245" cy="8890"/>
            </a:xfrm>
            <a:custGeom>
              <a:avLst/>
              <a:gdLst/>
              <a:ahLst/>
              <a:cxnLst/>
              <a:rect l="l" t="t" r="r" b="b"/>
              <a:pathLst>
                <a:path w="6913245" h="8890">
                  <a:moveTo>
                    <a:pt x="61465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785" y="8890"/>
                  </a:lnTo>
                  <a:lnTo>
                    <a:pt x="614654" y="0"/>
                  </a:lnTo>
                  <a:close/>
                </a:path>
                <a:path w="6913245" h="8890">
                  <a:moveTo>
                    <a:pt x="6913029" y="0"/>
                  </a:moveTo>
                  <a:lnTo>
                    <a:pt x="6761162" y="0"/>
                  </a:lnTo>
                  <a:lnTo>
                    <a:pt x="6819900" y="2540"/>
                  </a:lnTo>
                  <a:lnTo>
                    <a:pt x="6913029" y="0"/>
                  </a:lnTo>
                  <a:close/>
                </a:path>
              </a:pathLst>
            </a:custGeom>
            <a:solidFill>
              <a:srgbClr val="009F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695959"/>
              <a:ext cx="596900" cy="8890"/>
            </a:xfrm>
            <a:custGeom>
              <a:avLst/>
              <a:gdLst/>
              <a:ahLst/>
              <a:cxnLst/>
              <a:rect l="l" t="t" r="r" b="b"/>
              <a:pathLst>
                <a:path w="596900" h="8890">
                  <a:moveTo>
                    <a:pt x="59679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78919" y="8889"/>
                  </a:lnTo>
                  <a:lnTo>
                    <a:pt x="596793" y="0"/>
                  </a:lnTo>
                  <a:close/>
                </a:path>
              </a:pathLst>
            </a:custGeom>
            <a:solidFill>
              <a:srgbClr val="009E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704850"/>
              <a:ext cx="579120" cy="10160"/>
            </a:xfrm>
            <a:custGeom>
              <a:avLst/>
              <a:gdLst/>
              <a:ahLst/>
              <a:cxnLst/>
              <a:rect l="l" t="t" r="r" b="b"/>
              <a:pathLst>
                <a:path w="579120" h="10159">
                  <a:moveTo>
                    <a:pt x="57891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58492" y="10160"/>
                  </a:lnTo>
                  <a:lnTo>
                    <a:pt x="578919" y="0"/>
                  </a:lnTo>
                  <a:close/>
                </a:path>
              </a:pathLst>
            </a:custGeom>
            <a:solidFill>
              <a:srgbClr val="009D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713740"/>
              <a:ext cx="561340" cy="10160"/>
            </a:xfrm>
            <a:custGeom>
              <a:avLst/>
              <a:gdLst/>
              <a:ahLst/>
              <a:cxnLst/>
              <a:rect l="l" t="t" r="r" b="b"/>
              <a:pathLst>
                <a:path w="561340" h="10159">
                  <a:moveTo>
                    <a:pt x="56104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40618" y="10160"/>
                  </a:lnTo>
                  <a:lnTo>
                    <a:pt x="561045" y="0"/>
                  </a:lnTo>
                  <a:close/>
                </a:path>
              </a:pathLst>
            </a:custGeom>
            <a:solidFill>
              <a:srgbClr val="009C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722630"/>
              <a:ext cx="543560" cy="10160"/>
            </a:xfrm>
            <a:custGeom>
              <a:avLst/>
              <a:gdLst/>
              <a:ahLst/>
              <a:cxnLst/>
              <a:rect l="l" t="t" r="r" b="b"/>
              <a:pathLst>
                <a:path w="543560" h="10159">
                  <a:moveTo>
                    <a:pt x="54317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22745" y="10160"/>
                  </a:lnTo>
                  <a:lnTo>
                    <a:pt x="543172" y="0"/>
                  </a:lnTo>
                  <a:close/>
                </a:path>
              </a:pathLst>
            </a:custGeom>
            <a:solidFill>
              <a:srgbClr val="009B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732790"/>
              <a:ext cx="523240" cy="8890"/>
            </a:xfrm>
            <a:custGeom>
              <a:avLst/>
              <a:gdLst/>
              <a:ahLst/>
              <a:cxnLst/>
              <a:rect l="l" t="t" r="r" b="b"/>
              <a:pathLst>
                <a:path w="523240" h="8890">
                  <a:moveTo>
                    <a:pt x="52274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4871" y="8889"/>
                  </a:lnTo>
                  <a:lnTo>
                    <a:pt x="522745" y="0"/>
                  </a:lnTo>
                  <a:close/>
                </a:path>
              </a:pathLst>
            </a:custGeom>
            <a:solidFill>
              <a:srgbClr val="009A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741679"/>
              <a:ext cx="505459" cy="19050"/>
            </a:xfrm>
            <a:custGeom>
              <a:avLst/>
              <a:gdLst/>
              <a:ahLst/>
              <a:cxnLst/>
              <a:rect l="l" t="t" r="r" b="b"/>
              <a:pathLst>
                <a:path w="505459" h="19050">
                  <a:moveTo>
                    <a:pt x="50486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9050"/>
                  </a:lnTo>
                  <a:lnTo>
                    <a:pt x="466559" y="19050"/>
                  </a:lnTo>
                  <a:lnTo>
                    <a:pt x="486994" y="8890"/>
                  </a:lnTo>
                  <a:lnTo>
                    <a:pt x="504863" y="0"/>
                  </a:lnTo>
                  <a:close/>
                </a:path>
              </a:pathLst>
            </a:custGeom>
            <a:solidFill>
              <a:srgbClr val="0099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759459"/>
              <a:ext cx="469265" cy="10160"/>
            </a:xfrm>
            <a:custGeom>
              <a:avLst/>
              <a:gdLst/>
              <a:ahLst/>
              <a:cxnLst/>
              <a:rect l="l" t="t" r="r" b="b"/>
              <a:pathLst>
                <a:path w="469265" h="10159">
                  <a:moveTo>
                    <a:pt x="46912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48697" y="10160"/>
                  </a:lnTo>
                  <a:lnTo>
                    <a:pt x="469124" y="0"/>
                  </a:lnTo>
                  <a:close/>
                </a:path>
              </a:pathLst>
            </a:custGeom>
            <a:solidFill>
              <a:srgbClr val="009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768350"/>
              <a:ext cx="451484" cy="10160"/>
            </a:xfrm>
            <a:custGeom>
              <a:avLst/>
              <a:gdLst/>
              <a:ahLst/>
              <a:cxnLst/>
              <a:rect l="l" t="t" r="r" b="b"/>
              <a:pathLst>
                <a:path w="451484" h="10159">
                  <a:moveTo>
                    <a:pt x="45125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430824" y="10160"/>
                  </a:lnTo>
                  <a:lnTo>
                    <a:pt x="451251" y="0"/>
                  </a:lnTo>
                  <a:close/>
                </a:path>
              </a:pathLst>
            </a:custGeom>
            <a:solidFill>
              <a:srgbClr val="0096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78509"/>
              <a:ext cx="431165" cy="8890"/>
            </a:xfrm>
            <a:custGeom>
              <a:avLst/>
              <a:gdLst/>
              <a:ahLst/>
              <a:cxnLst/>
              <a:rect l="l" t="t" r="r" b="b"/>
              <a:pathLst>
                <a:path w="431165" h="8890">
                  <a:moveTo>
                    <a:pt x="4308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12950" y="8889"/>
                  </a:lnTo>
                  <a:lnTo>
                    <a:pt x="430824" y="0"/>
                  </a:lnTo>
                  <a:close/>
                </a:path>
              </a:pathLst>
            </a:custGeom>
            <a:solidFill>
              <a:srgbClr val="0095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787400"/>
              <a:ext cx="413384" cy="10160"/>
            </a:xfrm>
            <a:custGeom>
              <a:avLst/>
              <a:gdLst/>
              <a:ahLst/>
              <a:cxnLst/>
              <a:rect l="l" t="t" r="r" b="b"/>
              <a:pathLst>
                <a:path w="413384" h="10159">
                  <a:moveTo>
                    <a:pt x="41295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92523" y="10160"/>
                  </a:lnTo>
                  <a:lnTo>
                    <a:pt x="412950" y="0"/>
                  </a:lnTo>
                  <a:close/>
                </a:path>
              </a:pathLst>
            </a:custGeom>
            <a:solidFill>
              <a:srgbClr val="0094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796290"/>
              <a:ext cx="395605" cy="10160"/>
            </a:xfrm>
            <a:custGeom>
              <a:avLst/>
              <a:gdLst/>
              <a:ahLst/>
              <a:cxnLst/>
              <a:rect l="l" t="t" r="r" b="b"/>
              <a:pathLst>
                <a:path w="395605" h="10159">
                  <a:moveTo>
                    <a:pt x="39507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374650" y="10160"/>
                  </a:lnTo>
                  <a:lnTo>
                    <a:pt x="395076" y="0"/>
                  </a:lnTo>
                  <a:close/>
                </a:path>
              </a:pathLst>
            </a:custGeom>
            <a:solidFill>
              <a:srgbClr val="0093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805179"/>
              <a:ext cx="375920" cy="10160"/>
            </a:xfrm>
            <a:custGeom>
              <a:avLst/>
              <a:gdLst/>
              <a:ahLst/>
              <a:cxnLst/>
              <a:rect l="l" t="t" r="r" b="b"/>
              <a:pathLst>
                <a:path w="375920" h="10159">
                  <a:moveTo>
                    <a:pt x="37592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0160"/>
                  </a:lnTo>
                  <a:lnTo>
                    <a:pt x="366801" y="10160"/>
                  </a:lnTo>
                  <a:lnTo>
                    <a:pt x="366801" y="1270"/>
                  </a:lnTo>
                  <a:lnTo>
                    <a:pt x="375920" y="1270"/>
                  </a:lnTo>
                  <a:lnTo>
                    <a:pt x="375920" y="0"/>
                  </a:lnTo>
                  <a:close/>
                </a:path>
              </a:pathLst>
            </a:custGeom>
            <a:solidFill>
              <a:srgbClr val="0092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814069"/>
              <a:ext cx="361315" cy="10160"/>
            </a:xfrm>
            <a:custGeom>
              <a:avLst/>
              <a:gdLst/>
              <a:ahLst/>
              <a:cxnLst/>
              <a:rect l="l" t="t" r="r" b="b"/>
              <a:pathLst>
                <a:path w="361315" h="10159">
                  <a:moveTo>
                    <a:pt x="361212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43296" y="10159"/>
                  </a:lnTo>
                  <a:lnTo>
                    <a:pt x="361212" y="0"/>
                  </a:lnTo>
                  <a:close/>
                </a:path>
              </a:pathLst>
            </a:custGeom>
            <a:solidFill>
              <a:srgbClr val="0091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82423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5" h="8890">
                  <a:moveTo>
                    <a:pt x="343296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27619" y="8890"/>
                  </a:lnTo>
                  <a:lnTo>
                    <a:pt x="343296" y="0"/>
                  </a:lnTo>
                  <a:close/>
                </a:path>
              </a:pathLst>
            </a:custGeom>
            <a:solidFill>
              <a:srgbClr val="0090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833119"/>
              <a:ext cx="327660" cy="10160"/>
            </a:xfrm>
            <a:custGeom>
              <a:avLst/>
              <a:gdLst/>
              <a:ahLst/>
              <a:cxnLst/>
              <a:rect l="l" t="t" r="r" b="b"/>
              <a:pathLst>
                <a:path w="327660" h="10159">
                  <a:moveTo>
                    <a:pt x="327619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309702" y="10159"/>
                  </a:lnTo>
                  <a:lnTo>
                    <a:pt x="327619" y="0"/>
                  </a:lnTo>
                  <a:close/>
                </a:path>
              </a:pathLst>
            </a:custGeom>
            <a:solidFill>
              <a:srgbClr val="008F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842010"/>
              <a:ext cx="312420" cy="10160"/>
            </a:xfrm>
            <a:custGeom>
              <a:avLst/>
              <a:gdLst/>
              <a:ahLst/>
              <a:cxnLst/>
              <a:rect l="l" t="t" r="r" b="b"/>
              <a:pathLst>
                <a:path w="312420" h="10159">
                  <a:moveTo>
                    <a:pt x="311942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94025" y="10160"/>
                  </a:lnTo>
                  <a:lnTo>
                    <a:pt x="311942" y="0"/>
                  </a:lnTo>
                  <a:close/>
                </a:path>
              </a:pathLst>
            </a:custGeom>
            <a:solidFill>
              <a:srgbClr val="008E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850900"/>
              <a:ext cx="296545" cy="10160"/>
            </a:xfrm>
            <a:custGeom>
              <a:avLst/>
              <a:gdLst/>
              <a:ahLst/>
              <a:cxnLst/>
              <a:rect l="l" t="t" r="r" b="b"/>
              <a:pathLst>
                <a:path w="296545" h="10159">
                  <a:moveTo>
                    <a:pt x="296265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78348" y="10160"/>
                  </a:lnTo>
                  <a:lnTo>
                    <a:pt x="296265" y="0"/>
                  </a:lnTo>
                  <a:close/>
                </a:path>
              </a:pathLst>
            </a:custGeom>
            <a:solidFill>
              <a:srgbClr val="008D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859789"/>
              <a:ext cx="280670" cy="10160"/>
            </a:xfrm>
            <a:custGeom>
              <a:avLst/>
              <a:gdLst/>
              <a:ahLst/>
              <a:cxnLst/>
              <a:rect l="l" t="t" r="r" b="b"/>
              <a:pathLst>
                <a:path w="280670" h="10159">
                  <a:moveTo>
                    <a:pt x="280588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262671" y="10160"/>
                  </a:lnTo>
                  <a:lnTo>
                    <a:pt x="280588" y="0"/>
                  </a:lnTo>
                  <a:close/>
                </a:path>
              </a:pathLst>
            </a:custGeom>
            <a:solidFill>
              <a:srgbClr val="008C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86995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90">
                  <a:moveTo>
                    <a:pt x="2626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46994" y="8889"/>
                  </a:lnTo>
                  <a:lnTo>
                    <a:pt x="262671" y="0"/>
                  </a:lnTo>
                  <a:close/>
                </a:path>
              </a:pathLst>
            </a:custGeom>
            <a:solidFill>
              <a:srgbClr val="008B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878839"/>
              <a:ext cx="246994" cy="149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03318" y="0"/>
              <a:ext cx="4740910" cy="17780"/>
            </a:xfrm>
            <a:custGeom>
              <a:avLst/>
              <a:gdLst/>
              <a:ahLst/>
              <a:cxnLst/>
              <a:rect l="l" t="t" r="r" b="b"/>
              <a:pathLst>
                <a:path w="4740909" h="17780">
                  <a:moveTo>
                    <a:pt x="4740681" y="0"/>
                  </a:moveTo>
                  <a:lnTo>
                    <a:pt x="0" y="0"/>
                  </a:lnTo>
                  <a:lnTo>
                    <a:pt x="14541" y="5080"/>
                  </a:lnTo>
                  <a:lnTo>
                    <a:pt x="50914" y="17780"/>
                  </a:lnTo>
                  <a:lnTo>
                    <a:pt x="4740681" y="17780"/>
                  </a:lnTo>
                  <a:lnTo>
                    <a:pt x="4740681" y="5080"/>
                  </a:lnTo>
                  <a:lnTo>
                    <a:pt x="4740681" y="3810"/>
                  </a:lnTo>
                  <a:lnTo>
                    <a:pt x="4740681" y="0"/>
                  </a:lnTo>
                  <a:close/>
                </a:path>
              </a:pathLst>
            </a:custGeom>
            <a:solidFill>
              <a:srgbClr val="009AE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450599" y="16509"/>
              <a:ext cx="4693920" cy="13970"/>
            </a:xfrm>
            <a:custGeom>
              <a:avLst/>
              <a:gdLst/>
              <a:ahLst/>
              <a:cxnLst/>
              <a:rect l="l" t="t" r="r" b="b"/>
              <a:pathLst>
                <a:path w="4693920" h="13970">
                  <a:moveTo>
                    <a:pt x="4693400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93400" y="13970"/>
                  </a:lnTo>
                  <a:lnTo>
                    <a:pt x="4693400" y="0"/>
                  </a:lnTo>
                  <a:close/>
                </a:path>
              </a:pathLst>
            </a:custGeom>
            <a:solidFill>
              <a:srgbClr val="009AE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490604" y="30480"/>
              <a:ext cx="4653915" cy="13970"/>
            </a:xfrm>
            <a:custGeom>
              <a:avLst/>
              <a:gdLst/>
              <a:ahLst/>
              <a:cxnLst/>
              <a:rect l="l" t="t" r="r" b="b"/>
              <a:pathLst>
                <a:path w="4653915" h="13970">
                  <a:moveTo>
                    <a:pt x="4653395" y="0"/>
                  </a:moveTo>
                  <a:lnTo>
                    <a:pt x="0" y="0"/>
                  </a:lnTo>
                  <a:lnTo>
                    <a:pt x="40005" y="13970"/>
                  </a:lnTo>
                  <a:lnTo>
                    <a:pt x="4653395" y="13970"/>
                  </a:lnTo>
                  <a:lnTo>
                    <a:pt x="4653395" y="0"/>
                  </a:lnTo>
                  <a:close/>
                </a:path>
              </a:pathLst>
            </a:custGeom>
            <a:solidFill>
              <a:srgbClr val="009BE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526972" y="43180"/>
              <a:ext cx="4617085" cy="13970"/>
            </a:xfrm>
            <a:custGeom>
              <a:avLst/>
              <a:gdLst/>
              <a:ahLst/>
              <a:cxnLst/>
              <a:rect l="l" t="t" r="r" b="b"/>
              <a:pathLst>
                <a:path w="4617084" h="13969">
                  <a:moveTo>
                    <a:pt x="4617027" y="0"/>
                  </a:moveTo>
                  <a:lnTo>
                    <a:pt x="0" y="0"/>
                  </a:lnTo>
                  <a:lnTo>
                    <a:pt x="14547" y="5079"/>
                  </a:lnTo>
                  <a:lnTo>
                    <a:pt x="43798" y="13970"/>
                  </a:lnTo>
                  <a:lnTo>
                    <a:pt x="4617027" y="13970"/>
                  </a:lnTo>
                  <a:lnTo>
                    <a:pt x="4617027" y="0"/>
                  </a:lnTo>
                  <a:close/>
                </a:path>
              </a:pathLst>
            </a:custGeom>
            <a:solidFill>
              <a:srgbClr val="009BE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66592" y="55880"/>
              <a:ext cx="4577715" cy="13970"/>
            </a:xfrm>
            <a:custGeom>
              <a:avLst/>
              <a:gdLst/>
              <a:ahLst/>
              <a:cxnLst/>
              <a:rect l="l" t="t" r="r" b="b"/>
              <a:pathLst>
                <a:path w="4577715" h="13969">
                  <a:moveTo>
                    <a:pt x="457740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77407" y="13970"/>
                  </a:lnTo>
                  <a:lnTo>
                    <a:pt x="4577407" y="0"/>
                  </a:lnTo>
                  <a:close/>
                </a:path>
              </a:pathLst>
            </a:custGeom>
            <a:solidFill>
              <a:srgbClr val="009BE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08379" y="68580"/>
              <a:ext cx="4535805" cy="13970"/>
            </a:xfrm>
            <a:custGeom>
              <a:avLst/>
              <a:gdLst/>
              <a:ahLst/>
              <a:cxnLst/>
              <a:rect l="l" t="t" r="r" b="b"/>
              <a:pathLst>
                <a:path w="4535805" h="13969">
                  <a:moveTo>
                    <a:pt x="453562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535620" y="13970"/>
                  </a:lnTo>
                  <a:lnTo>
                    <a:pt x="4535620" y="0"/>
                  </a:lnTo>
                  <a:close/>
                </a:path>
              </a:pathLst>
            </a:custGeom>
            <a:solidFill>
              <a:srgbClr val="009CD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50166" y="81280"/>
              <a:ext cx="4493895" cy="13970"/>
            </a:xfrm>
            <a:custGeom>
              <a:avLst/>
              <a:gdLst/>
              <a:ahLst/>
              <a:cxnLst/>
              <a:rect l="l" t="t" r="r" b="b"/>
              <a:pathLst>
                <a:path w="4493895" h="13969">
                  <a:moveTo>
                    <a:pt x="4493833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93833" y="13970"/>
                  </a:lnTo>
                  <a:lnTo>
                    <a:pt x="4493833" y="0"/>
                  </a:lnTo>
                  <a:close/>
                </a:path>
              </a:pathLst>
            </a:custGeom>
            <a:solidFill>
              <a:srgbClr val="009CD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696132" y="95250"/>
              <a:ext cx="4448175" cy="13970"/>
            </a:xfrm>
            <a:custGeom>
              <a:avLst/>
              <a:gdLst/>
              <a:ahLst/>
              <a:cxnLst/>
              <a:rect l="l" t="t" r="r" b="b"/>
              <a:pathLst>
                <a:path w="4448175" h="13969">
                  <a:moveTo>
                    <a:pt x="4447867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47867" y="13970"/>
                  </a:lnTo>
                  <a:lnTo>
                    <a:pt x="4447867" y="0"/>
                  </a:lnTo>
                  <a:close/>
                </a:path>
              </a:pathLst>
            </a:custGeom>
            <a:solidFill>
              <a:srgbClr val="009DD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737919" y="107950"/>
              <a:ext cx="4406265" cy="13970"/>
            </a:xfrm>
            <a:custGeom>
              <a:avLst/>
              <a:gdLst/>
              <a:ahLst/>
              <a:cxnLst/>
              <a:rect l="l" t="t" r="r" b="b"/>
              <a:pathLst>
                <a:path w="4406265" h="13969">
                  <a:moveTo>
                    <a:pt x="4406080" y="0"/>
                  </a:moveTo>
                  <a:lnTo>
                    <a:pt x="0" y="0"/>
                  </a:lnTo>
                  <a:lnTo>
                    <a:pt x="45965" y="13970"/>
                  </a:lnTo>
                  <a:lnTo>
                    <a:pt x="4406080" y="13970"/>
                  </a:lnTo>
                  <a:lnTo>
                    <a:pt x="4406080" y="0"/>
                  </a:lnTo>
                  <a:close/>
                </a:path>
              </a:pathLst>
            </a:custGeom>
            <a:solidFill>
              <a:srgbClr val="009DD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779706" y="120650"/>
              <a:ext cx="4364355" cy="13970"/>
            </a:xfrm>
            <a:custGeom>
              <a:avLst/>
              <a:gdLst/>
              <a:ahLst/>
              <a:cxnLst/>
              <a:rect l="l" t="t" r="r" b="b"/>
              <a:pathLst>
                <a:path w="4364355" h="13969">
                  <a:moveTo>
                    <a:pt x="4364293" y="0"/>
                  </a:moveTo>
                  <a:lnTo>
                    <a:pt x="0" y="0"/>
                  </a:lnTo>
                  <a:lnTo>
                    <a:pt x="20893" y="6350"/>
                  </a:lnTo>
                  <a:lnTo>
                    <a:pt x="48423" y="13970"/>
                  </a:lnTo>
                  <a:lnTo>
                    <a:pt x="4364293" y="13970"/>
                  </a:lnTo>
                  <a:lnTo>
                    <a:pt x="4364293" y="0"/>
                  </a:lnTo>
                  <a:close/>
                </a:path>
              </a:pathLst>
            </a:custGeom>
            <a:solidFill>
              <a:srgbClr val="009DD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3542" y="133350"/>
              <a:ext cx="4320540" cy="13970"/>
            </a:xfrm>
            <a:custGeom>
              <a:avLst/>
              <a:gdLst/>
              <a:ahLst/>
              <a:cxnLst/>
              <a:rect l="l" t="t" r="r" b="b"/>
              <a:pathLst>
                <a:path w="4320540" h="13969">
                  <a:moveTo>
                    <a:pt x="432045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320458" y="13970"/>
                  </a:lnTo>
                  <a:lnTo>
                    <a:pt x="4320458" y="0"/>
                  </a:lnTo>
                  <a:close/>
                </a:path>
              </a:pathLst>
            </a:custGeom>
            <a:solidFill>
              <a:srgbClr val="009ED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69425" y="146050"/>
              <a:ext cx="4274820" cy="13970"/>
            </a:xfrm>
            <a:custGeom>
              <a:avLst/>
              <a:gdLst/>
              <a:ahLst/>
              <a:cxnLst/>
              <a:rect l="l" t="t" r="r" b="b"/>
              <a:pathLst>
                <a:path w="4274820" h="13969">
                  <a:moveTo>
                    <a:pt x="427457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74574" y="13970"/>
                  </a:lnTo>
                  <a:lnTo>
                    <a:pt x="4274574" y="0"/>
                  </a:lnTo>
                  <a:close/>
                </a:path>
              </a:pathLst>
            </a:custGeom>
            <a:solidFill>
              <a:srgbClr val="009ED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919898" y="160020"/>
              <a:ext cx="4224655" cy="13970"/>
            </a:xfrm>
            <a:custGeom>
              <a:avLst/>
              <a:gdLst/>
              <a:ahLst/>
              <a:cxnLst/>
              <a:rect l="l" t="t" r="r" b="b"/>
              <a:pathLst>
                <a:path w="4224655" h="13969">
                  <a:moveTo>
                    <a:pt x="422410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224101" y="13970"/>
                  </a:lnTo>
                  <a:lnTo>
                    <a:pt x="4224101" y="0"/>
                  </a:lnTo>
                  <a:close/>
                </a:path>
              </a:pathLst>
            </a:custGeom>
            <a:solidFill>
              <a:srgbClr val="009ED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965781" y="172720"/>
              <a:ext cx="4178300" cy="13970"/>
            </a:xfrm>
            <a:custGeom>
              <a:avLst/>
              <a:gdLst/>
              <a:ahLst/>
              <a:cxnLst/>
              <a:rect l="l" t="t" r="r" b="b"/>
              <a:pathLst>
                <a:path w="4178300" h="13969">
                  <a:moveTo>
                    <a:pt x="4178218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78218" y="13970"/>
                  </a:lnTo>
                  <a:lnTo>
                    <a:pt x="4178218" y="0"/>
                  </a:lnTo>
                  <a:close/>
                </a:path>
              </a:pathLst>
            </a:custGeom>
            <a:solidFill>
              <a:srgbClr val="009FD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011665" y="185420"/>
              <a:ext cx="4132579" cy="13970"/>
            </a:xfrm>
            <a:custGeom>
              <a:avLst/>
              <a:gdLst/>
              <a:ahLst/>
              <a:cxnLst/>
              <a:rect l="l" t="t" r="r" b="b"/>
              <a:pathLst>
                <a:path w="4132579" h="13969">
                  <a:moveTo>
                    <a:pt x="4132334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101085" y="13970"/>
                  </a:lnTo>
                  <a:lnTo>
                    <a:pt x="4132334" y="5079"/>
                  </a:lnTo>
                  <a:lnTo>
                    <a:pt x="4132334" y="0"/>
                  </a:lnTo>
                  <a:close/>
                </a:path>
              </a:pathLst>
            </a:custGeom>
            <a:solidFill>
              <a:srgbClr val="009FD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7549" y="198120"/>
              <a:ext cx="4060190" cy="13970"/>
            </a:xfrm>
            <a:custGeom>
              <a:avLst/>
              <a:gdLst/>
              <a:ahLst/>
              <a:cxnLst/>
              <a:rect l="l" t="t" r="r" b="b"/>
              <a:pathLst>
                <a:path w="4060190" h="13970">
                  <a:moveTo>
                    <a:pt x="40596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4010561" y="13970"/>
                  </a:lnTo>
                  <a:lnTo>
                    <a:pt x="4059666" y="0"/>
                  </a:lnTo>
                  <a:close/>
                </a:path>
              </a:pathLst>
            </a:custGeom>
            <a:solidFill>
              <a:srgbClr val="00A0D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03433" y="210820"/>
              <a:ext cx="3969385" cy="13970"/>
            </a:xfrm>
            <a:custGeom>
              <a:avLst/>
              <a:gdLst/>
              <a:ahLst/>
              <a:cxnLst/>
              <a:rect l="l" t="t" r="r" b="b"/>
              <a:pathLst>
                <a:path w="3969384" h="13970">
                  <a:moveTo>
                    <a:pt x="3969141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920037" y="13970"/>
                  </a:lnTo>
                  <a:lnTo>
                    <a:pt x="3969141" y="0"/>
                  </a:lnTo>
                  <a:close/>
                </a:path>
              </a:pathLst>
            </a:custGeom>
            <a:solidFill>
              <a:srgbClr val="00A0D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153905" y="224790"/>
              <a:ext cx="3869690" cy="13970"/>
            </a:xfrm>
            <a:custGeom>
              <a:avLst/>
              <a:gdLst/>
              <a:ahLst/>
              <a:cxnLst/>
              <a:rect l="l" t="t" r="r" b="b"/>
              <a:pathLst>
                <a:path w="3869690" h="13970">
                  <a:moveTo>
                    <a:pt x="3869564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820460" y="13969"/>
                  </a:lnTo>
                  <a:lnTo>
                    <a:pt x="3869564" y="0"/>
                  </a:lnTo>
                  <a:close/>
                </a:path>
              </a:pathLst>
            </a:custGeom>
            <a:solidFill>
              <a:srgbClr val="00A0D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199789" y="237490"/>
              <a:ext cx="3779520" cy="13970"/>
            </a:xfrm>
            <a:custGeom>
              <a:avLst/>
              <a:gdLst/>
              <a:ahLst/>
              <a:cxnLst/>
              <a:rect l="l" t="t" r="r" b="b"/>
              <a:pathLst>
                <a:path w="3779520" h="13970">
                  <a:moveTo>
                    <a:pt x="3779040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729935" y="13969"/>
                  </a:lnTo>
                  <a:lnTo>
                    <a:pt x="3779040" y="0"/>
                  </a:lnTo>
                  <a:close/>
                </a:path>
              </a:pathLst>
            </a:custGeom>
            <a:solidFill>
              <a:srgbClr val="00A1D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45673" y="250190"/>
              <a:ext cx="3688715" cy="13970"/>
            </a:xfrm>
            <a:custGeom>
              <a:avLst/>
              <a:gdLst/>
              <a:ahLst/>
              <a:cxnLst/>
              <a:rect l="l" t="t" r="r" b="b"/>
              <a:pathLst>
                <a:path w="3688715" h="13970">
                  <a:moveTo>
                    <a:pt x="3688516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639411" y="13969"/>
                  </a:lnTo>
                  <a:lnTo>
                    <a:pt x="3688516" y="0"/>
                  </a:lnTo>
                  <a:close/>
                </a:path>
              </a:pathLst>
            </a:custGeom>
            <a:solidFill>
              <a:srgbClr val="00A1D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91557" y="262890"/>
              <a:ext cx="3598545" cy="13970"/>
            </a:xfrm>
            <a:custGeom>
              <a:avLst/>
              <a:gdLst/>
              <a:ahLst/>
              <a:cxnLst/>
              <a:rect l="l" t="t" r="r" b="b"/>
              <a:pathLst>
                <a:path w="3598545" h="13970">
                  <a:moveTo>
                    <a:pt x="3597991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548887" y="13969"/>
                  </a:lnTo>
                  <a:lnTo>
                    <a:pt x="3597991" y="0"/>
                  </a:lnTo>
                  <a:close/>
                </a:path>
              </a:pathLst>
            </a:custGeom>
            <a:solidFill>
              <a:srgbClr val="00A1D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37441" y="275590"/>
              <a:ext cx="3507740" cy="13970"/>
            </a:xfrm>
            <a:custGeom>
              <a:avLst/>
              <a:gdLst/>
              <a:ahLst/>
              <a:cxnLst/>
              <a:rect l="l" t="t" r="r" b="b"/>
              <a:pathLst>
                <a:path w="3507740" h="13970">
                  <a:moveTo>
                    <a:pt x="3507467" y="0"/>
                  </a:moveTo>
                  <a:lnTo>
                    <a:pt x="0" y="0"/>
                  </a:lnTo>
                  <a:lnTo>
                    <a:pt x="50472" y="13969"/>
                  </a:lnTo>
                  <a:lnTo>
                    <a:pt x="3458362" y="13969"/>
                  </a:lnTo>
                  <a:lnTo>
                    <a:pt x="3507467" y="0"/>
                  </a:lnTo>
                  <a:close/>
                </a:path>
              </a:pathLst>
            </a:custGeom>
            <a:solidFill>
              <a:srgbClr val="00A2C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87913" y="289559"/>
              <a:ext cx="3408045" cy="13970"/>
            </a:xfrm>
            <a:custGeom>
              <a:avLst/>
              <a:gdLst/>
              <a:ahLst/>
              <a:cxnLst/>
              <a:rect l="l" t="t" r="r" b="b"/>
              <a:pathLst>
                <a:path w="3408045" h="13970">
                  <a:moveTo>
                    <a:pt x="3407890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358786" y="13970"/>
                  </a:lnTo>
                  <a:lnTo>
                    <a:pt x="3407890" y="0"/>
                  </a:lnTo>
                  <a:close/>
                </a:path>
              </a:pathLst>
            </a:custGeom>
            <a:solidFill>
              <a:srgbClr val="00A2C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33797" y="302259"/>
              <a:ext cx="3317875" cy="13970"/>
            </a:xfrm>
            <a:custGeom>
              <a:avLst/>
              <a:gdLst/>
              <a:ahLst/>
              <a:cxnLst/>
              <a:rect l="l" t="t" r="r" b="b"/>
              <a:pathLst>
                <a:path w="3317875" h="13970">
                  <a:moveTo>
                    <a:pt x="3317366" y="0"/>
                  </a:moveTo>
                  <a:lnTo>
                    <a:pt x="0" y="0"/>
                  </a:lnTo>
                  <a:lnTo>
                    <a:pt x="50472" y="13970"/>
                  </a:lnTo>
                  <a:lnTo>
                    <a:pt x="3268261" y="13970"/>
                  </a:lnTo>
                  <a:lnTo>
                    <a:pt x="3317366" y="0"/>
                  </a:lnTo>
                  <a:close/>
                </a:path>
              </a:pathLst>
            </a:custGeom>
            <a:solidFill>
              <a:srgbClr val="00A3C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79669" y="314959"/>
              <a:ext cx="3227070" cy="26670"/>
            </a:xfrm>
            <a:custGeom>
              <a:avLst/>
              <a:gdLst/>
              <a:ahLst/>
              <a:cxnLst/>
              <a:rect l="l" t="t" r="r" b="b"/>
              <a:pathLst>
                <a:path w="3227070" h="26670">
                  <a:moveTo>
                    <a:pt x="3226854" y="0"/>
                  </a:moveTo>
                  <a:lnTo>
                    <a:pt x="0" y="0"/>
                  </a:lnTo>
                  <a:lnTo>
                    <a:pt x="32131" y="8890"/>
                  </a:lnTo>
                  <a:lnTo>
                    <a:pt x="49161" y="12700"/>
                  </a:lnTo>
                  <a:lnTo>
                    <a:pt x="54838" y="13970"/>
                  </a:lnTo>
                  <a:lnTo>
                    <a:pt x="111633" y="26670"/>
                  </a:lnTo>
                  <a:lnTo>
                    <a:pt x="3133102" y="26670"/>
                  </a:lnTo>
                  <a:lnTo>
                    <a:pt x="3177743" y="13970"/>
                  </a:lnTo>
                  <a:lnTo>
                    <a:pt x="3182213" y="12700"/>
                  </a:lnTo>
                  <a:lnTo>
                    <a:pt x="3226854" y="0"/>
                  </a:lnTo>
                  <a:close/>
                </a:path>
              </a:pathLst>
            </a:custGeom>
            <a:solidFill>
              <a:srgbClr val="00A3C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85629" y="340359"/>
              <a:ext cx="3032125" cy="13970"/>
            </a:xfrm>
            <a:custGeom>
              <a:avLst/>
              <a:gdLst/>
              <a:ahLst/>
              <a:cxnLst/>
              <a:rect l="l" t="t" r="r" b="b"/>
              <a:pathLst>
                <a:path w="3032125" h="13970">
                  <a:moveTo>
                    <a:pt x="3031612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982507" y="13970"/>
                  </a:lnTo>
                  <a:lnTo>
                    <a:pt x="3031612" y="0"/>
                  </a:lnTo>
                  <a:close/>
                </a:path>
              </a:pathLst>
            </a:custGeom>
            <a:solidFill>
              <a:srgbClr val="00A4C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27382" y="483869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84174" y="496569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349248" y="509269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26744" y="521969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/>
          <p:nvPr/>
        </p:nvSpPr>
        <p:spPr>
          <a:xfrm>
            <a:off x="0" y="247650"/>
            <a:ext cx="9144000" cy="5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3937000" y="18669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152400" y="349250"/>
            <a:ext cx="8839200" cy="2466340"/>
            <a:chOff x="152400" y="349250"/>
            <a:chExt cx="8839200" cy="2466340"/>
          </a:xfrm>
        </p:grpSpPr>
        <p:sp>
          <p:nvSpPr>
            <p:cNvPr id="149" name="object 149"/>
            <p:cNvSpPr/>
            <p:nvPr/>
          </p:nvSpPr>
          <p:spPr>
            <a:xfrm>
              <a:off x="4305300" y="391159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89">
                  <a:moveTo>
                    <a:pt x="0" y="0"/>
                  </a:moveTo>
                  <a:lnTo>
                    <a:pt x="529589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829809" y="349250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90">
                  <a:moveTo>
                    <a:pt x="0" y="0"/>
                  </a:moveTo>
                  <a:lnTo>
                    <a:pt x="0" y="85089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52400" y="762000"/>
              <a:ext cx="8839200" cy="20535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4993640" y="186690"/>
            <a:ext cx="3215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195" algn="l"/>
                <a:tab pos="320230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	</a:t>
            </a:r>
            <a:r>
              <a:rPr sz="2400" u="sng" dirty="0">
                <a:solidFill>
                  <a:srgbClr val="FF0000"/>
                </a:solidFill>
                <a:uFill>
                  <a:solidFill>
                    <a:srgbClr val="00ABCF"/>
                  </a:solidFill>
                </a:uFill>
                <a:latin typeface="Times New Roman"/>
                <a:cs typeface="Times New Roman"/>
              </a:rPr>
              <a:t> 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2895600" y="3380740"/>
            <a:ext cx="5029200" cy="3324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8468359" y="6419850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Arial"/>
                <a:cs typeface="Arial"/>
              </a:rPr>
              <a:t>13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361950" y="4061459"/>
            <a:ext cx="1717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rate = -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3600" spc="-7" baseline="39351" dirty="0">
                <a:latin typeface="Symbol"/>
                <a:cs typeface="Symbol"/>
              </a:rPr>
              <a:t></a:t>
            </a:r>
            <a:r>
              <a:rPr sz="3600" spc="-7" baseline="39351" dirty="0">
                <a:latin typeface="Arial"/>
                <a:cs typeface="Arial"/>
              </a:rPr>
              <a:t>[A]</a:t>
            </a:r>
            <a:endParaRPr sz="3600" baseline="39351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612900" y="4265929"/>
            <a:ext cx="29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Symbol"/>
                <a:cs typeface="Symbol"/>
              </a:rPr>
              <a:t></a:t>
            </a:r>
            <a:r>
              <a:rPr sz="2400" i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456689" y="4296409"/>
            <a:ext cx="610870" cy="0"/>
          </a:xfrm>
          <a:custGeom>
            <a:avLst/>
            <a:gdLst/>
            <a:ahLst/>
            <a:cxnLst/>
            <a:rect l="l" t="t" r="r" b="b"/>
            <a:pathLst>
              <a:path w="610869">
                <a:moveTo>
                  <a:pt x="0" y="0"/>
                </a:moveTo>
                <a:lnTo>
                  <a:pt x="61087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382270" y="5162550"/>
            <a:ext cx="813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rate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465580" y="4888229"/>
            <a:ext cx="584200" cy="87121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400" spc="-10" dirty="0">
                <a:latin typeface="Symbol"/>
                <a:cs typeface="Symbol"/>
              </a:rPr>
              <a:t></a:t>
            </a:r>
            <a:r>
              <a:rPr sz="2400" dirty="0">
                <a:latin typeface="Arial"/>
                <a:cs typeface="Arial"/>
              </a:rPr>
              <a:t>[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]</a:t>
            </a:r>
            <a:endParaRPr sz="2400">
              <a:latin typeface="Arial"/>
              <a:cs typeface="Arial"/>
            </a:endParaRPr>
          </a:p>
          <a:p>
            <a:pPr marL="154305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latin typeface="Symbol"/>
                <a:cs typeface="Symbol"/>
              </a:rPr>
              <a:t></a:t>
            </a:r>
            <a:r>
              <a:rPr sz="2400" i="1" spc="-5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451610" y="5397500"/>
            <a:ext cx="610870" cy="0"/>
          </a:xfrm>
          <a:custGeom>
            <a:avLst/>
            <a:gdLst/>
            <a:ahLst/>
            <a:cxnLst/>
            <a:rect l="l" t="t" r="r" b="b"/>
            <a:pathLst>
              <a:path w="610869">
                <a:moveTo>
                  <a:pt x="0" y="0"/>
                </a:moveTo>
                <a:lnTo>
                  <a:pt x="61087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" name="object 161"/>
          <p:cNvGrpSpPr/>
          <p:nvPr/>
        </p:nvGrpSpPr>
        <p:grpSpPr>
          <a:xfrm>
            <a:off x="2819400" y="3082289"/>
            <a:ext cx="3505200" cy="85090"/>
            <a:chOff x="2819400" y="3082289"/>
            <a:chExt cx="3505200" cy="85090"/>
          </a:xfrm>
        </p:grpSpPr>
        <p:sp>
          <p:nvSpPr>
            <p:cNvPr id="162" name="object 162"/>
            <p:cNvSpPr/>
            <p:nvPr/>
          </p:nvSpPr>
          <p:spPr>
            <a:xfrm>
              <a:off x="2819400" y="3124199"/>
              <a:ext cx="3425190" cy="0"/>
            </a:xfrm>
            <a:custGeom>
              <a:avLst/>
              <a:gdLst/>
              <a:ahLst/>
              <a:cxnLst/>
              <a:rect l="l" t="t" r="r" b="b"/>
              <a:pathLst>
                <a:path w="3425190">
                  <a:moveTo>
                    <a:pt x="0" y="0"/>
                  </a:moveTo>
                  <a:lnTo>
                    <a:pt x="3425190" y="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239509" y="3082289"/>
              <a:ext cx="85090" cy="85090"/>
            </a:xfrm>
            <a:custGeom>
              <a:avLst/>
              <a:gdLst/>
              <a:ahLst/>
              <a:cxnLst/>
              <a:rect l="l" t="t" r="r" b="b"/>
              <a:pathLst>
                <a:path w="85089" h="85089">
                  <a:moveTo>
                    <a:pt x="0" y="0"/>
                  </a:moveTo>
                  <a:lnTo>
                    <a:pt x="0" y="85089"/>
                  </a:lnTo>
                  <a:lnTo>
                    <a:pt x="85089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4196079" y="2777490"/>
            <a:ext cx="598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-5" dirty="0">
                <a:latin typeface="Arial"/>
                <a:cs typeface="Arial"/>
              </a:rPr>
              <a:t>i</a:t>
            </a:r>
            <a:r>
              <a:rPr sz="2400" i="1" spc="-20" dirty="0">
                <a:latin typeface="Arial"/>
                <a:cs typeface="Arial"/>
              </a:rPr>
              <a:t>m</a:t>
            </a:r>
            <a:r>
              <a:rPr sz="2400" i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59689"/>
            <a:ext cx="9144000" cy="3432810"/>
            <a:chOff x="0" y="59689"/>
            <a:chExt cx="9144000" cy="343281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86269" y="1127759"/>
              <a:ext cx="2048510" cy="23647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96150" y="1347470"/>
            <a:ext cx="142684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latin typeface="Times New Roman"/>
                <a:cs typeface="Times New Roman"/>
              </a:rPr>
              <a:t>That’s  </a:t>
            </a:r>
            <a:r>
              <a:rPr sz="2400" spc="95" dirty="0">
                <a:latin typeface="Times New Roman"/>
                <a:cs typeface="Times New Roman"/>
              </a:rPr>
              <a:t>where </a:t>
            </a:r>
            <a:r>
              <a:rPr sz="2400" spc="145" dirty="0">
                <a:latin typeface="Times New Roman"/>
                <a:cs typeface="Times New Roman"/>
              </a:rPr>
              <a:t>the  </a:t>
            </a:r>
            <a:r>
              <a:rPr sz="2400" spc="114" dirty="0">
                <a:solidFill>
                  <a:srgbClr val="FF0000"/>
                </a:solidFill>
                <a:latin typeface="Times New Roman"/>
                <a:cs typeface="Times New Roman"/>
              </a:rPr>
              <a:t>rate  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ex</a:t>
            </a:r>
            <a:r>
              <a:rPr sz="2400" spc="13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spc="75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35" dirty="0">
                <a:solidFill>
                  <a:srgbClr val="FF0000"/>
                </a:solidFill>
                <a:latin typeface="Times New Roman"/>
                <a:cs typeface="Times New Roman"/>
              </a:rPr>
              <a:t>si</a:t>
            </a:r>
            <a:r>
              <a:rPr sz="2400" spc="6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n  </a:t>
            </a:r>
            <a:r>
              <a:rPr sz="2400" spc="90" dirty="0">
                <a:latin typeface="Times New Roman"/>
                <a:cs typeface="Times New Roman"/>
              </a:rPr>
              <a:t>comes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in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0820" y="1143000"/>
            <a:ext cx="5716270" cy="2263140"/>
            <a:chOff x="210820" y="1143000"/>
            <a:chExt cx="5716270" cy="2263140"/>
          </a:xfrm>
        </p:grpSpPr>
        <p:sp>
          <p:nvSpPr>
            <p:cNvPr id="12" name="object 12"/>
            <p:cNvSpPr/>
            <p:nvPr/>
          </p:nvSpPr>
          <p:spPr>
            <a:xfrm>
              <a:off x="229870" y="1162050"/>
              <a:ext cx="5678170" cy="2225040"/>
            </a:xfrm>
            <a:custGeom>
              <a:avLst/>
              <a:gdLst/>
              <a:ahLst/>
              <a:cxnLst/>
              <a:rect l="l" t="t" r="r" b="b"/>
              <a:pathLst>
                <a:path w="5678170" h="2225040">
                  <a:moveTo>
                    <a:pt x="5307330" y="0"/>
                  </a:moveTo>
                  <a:lnTo>
                    <a:pt x="370839" y="0"/>
                  </a:lnTo>
                  <a:lnTo>
                    <a:pt x="324592" y="3755"/>
                  </a:lnTo>
                  <a:lnTo>
                    <a:pt x="278988" y="14593"/>
                  </a:lnTo>
                  <a:lnTo>
                    <a:pt x="234672" y="31869"/>
                  </a:lnTo>
                  <a:lnTo>
                    <a:pt x="192287" y="54939"/>
                  </a:lnTo>
                  <a:lnTo>
                    <a:pt x="152477" y="83160"/>
                  </a:lnTo>
                  <a:lnTo>
                    <a:pt x="115887" y="115887"/>
                  </a:lnTo>
                  <a:lnTo>
                    <a:pt x="83160" y="152477"/>
                  </a:lnTo>
                  <a:lnTo>
                    <a:pt x="54939" y="192287"/>
                  </a:lnTo>
                  <a:lnTo>
                    <a:pt x="31869" y="234672"/>
                  </a:lnTo>
                  <a:lnTo>
                    <a:pt x="14593" y="278988"/>
                  </a:lnTo>
                  <a:lnTo>
                    <a:pt x="3755" y="324592"/>
                  </a:lnTo>
                  <a:lnTo>
                    <a:pt x="0" y="370839"/>
                  </a:lnTo>
                  <a:lnTo>
                    <a:pt x="0" y="1854200"/>
                  </a:lnTo>
                  <a:lnTo>
                    <a:pt x="3755" y="1900447"/>
                  </a:lnTo>
                  <a:lnTo>
                    <a:pt x="14593" y="1946051"/>
                  </a:lnTo>
                  <a:lnTo>
                    <a:pt x="31869" y="1990367"/>
                  </a:lnTo>
                  <a:lnTo>
                    <a:pt x="54939" y="2032752"/>
                  </a:lnTo>
                  <a:lnTo>
                    <a:pt x="83160" y="2072562"/>
                  </a:lnTo>
                  <a:lnTo>
                    <a:pt x="115887" y="2109152"/>
                  </a:lnTo>
                  <a:lnTo>
                    <a:pt x="152477" y="2141879"/>
                  </a:lnTo>
                  <a:lnTo>
                    <a:pt x="192287" y="2170100"/>
                  </a:lnTo>
                  <a:lnTo>
                    <a:pt x="234672" y="2193170"/>
                  </a:lnTo>
                  <a:lnTo>
                    <a:pt x="278988" y="2210446"/>
                  </a:lnTo>
                  <a:lnTo>
                    <a:pt x="324592" y="2221284"/>
                  </a:lnTo>
                  <a:lnTo>
                    <a:pt x="370839" y="2225040"/>
                  </a:lnTo>
                  <a:lnTo>
                    <a:pt x="5307330" y="2225040"/>
                  </a:lnTo>
                  <a:lnTo>
                    <a:pt x="5353577" y="2221284"/>
                  </a:lnTo>
                  <a:lnTo>
                    <a:pt x="5399181" y="2210446"/>
                  </a:lnTo>
                  <a:lnTo>
                    <a:pt x="5443497" y="2193170"/>
                  </a:lnTo>
                  <a:lnTo>
                    <a:pt x="5485882" y="2170100"/>
                  </a:lnTo>
                  <a:lnTo>
                    <a:pt x="5525692" y="2141879"/>
                  </a:lnTo>
                  <a:lnTo>
                    <a:pt x="5562282" y="2109152"/>
                  </a:lnTo>
                  <a:lnTo>
                    <a:pt x="5595009" y="2072562"/>
                  </a:lnTo>
                  <a:lnTo>
                    <a:pt x="5623230" y="2032752"/>
                  </a:lnTo>
                  <a:lnTo>
                    <a:pt x="5646300" y="1990367"/>
                  </a:lnTo>
                  <a:lnTo>
                    <a:pt x="5663576" y="1946051"/>
                  </a:lnTo>
                  <a:lnTo>
                    <a:pt x="5674414" y="1900447"/>
                  </a:lnTo>
                  <a:lnTo>
                    <a:pt x="5678170" y="1854200"/>
                  </a:lnTo>
                  <a:lnTo>
                    <a:pt x="5678170" y="370839"/>
                  </a:lnTo>
                  <a:lnTo>
                    <a:pt x="5674414" y="324592"/>
                  </a:lnTo>
                  <a:lnTo>
                    <a:pt x="5663576" y="278988"/>
                  </a:lnTo>
                  <a:lnTo>
                    <a:pt x="5646300" y="234672"/>
                  </a:lnTo>
                  <a:lnTo>
                    <a:pt x="5623230" y="192287"/>
                  </a:lnTo>
                  <a:lnTo>
                    <a:pt x="5595009" y="152477"/>
                  </a:lnTo>
                  <a:lnTo>
                    <a:pt x="5562282" y="115887"/>
                  </a:lnTo>
                  <a:lnTo>
                    <a:pt x="5525692" y="83160"/>
                  </a:lnTo>
                  <a:lnTo>
                    <a:pt x="5485882" y="54939"/>
                  </a:lnTo>
                  <a:lnTo>
                    <a:pt x="5443497" y="31869"/>
                  </a:lnTo>
                  <a:lnTo>
                    <a:pt x="5399181" y="14593"/>
                  </a:lnTo>
                  <a:lnTo>
                    <a:pt x="5353577" y="3755"/>
                  </a:lnTo>
                  <a:lnTo>
                    <a:pt x="5307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9870" y="1162050"/>
              <a:ext cx="5678170" cy="2225040"/>
            </a:xfrm>
            <a:custGeom>
              <a:avLst/>
              <a:gdLst/>
              <a:ahLst/>
              <a:cxnLst/>
              <a:rect l="l" t="t" r="r" b="b"/>
              <a:pathLst>
                <a:path w="5678170" h="2225040">
                  <a:moveTo>
                    <a:pt x="370839" y="0"/>
                  </a:moveTo>
                  <a:lnTo>
                    <a:pt x="324592" y="3755"/>
                  </a:lnTo>
                  <a:lnTo>
                    <a:pt x="278988" y="14593"/>
                  </a:lnTo>
                  <a:lnTo>
                    <a:pt x="234672" y="31869"/>
                  </a:lnTo>
                  <a:lnTo>
                    <a:pt x="192287" y="54939"/>
                  </a:lnTo>
                  <a:lnTo>
                    <a:pt x="152477" y="83160"/>
                  </a:lnTo>
                  <a:lnTo>
                    <a:pt x="115887" y="115887"/>
                  </a:lnTo>
                  <a:lnTo>
                    <a:pt x="83160" y="152477"/>
                  </a:lnTo>
                  <a:lnTo>
                    <a:pt x="54939" y="192287"/>
                  </a:lnTo>
                  <a:lnTo>
                    <a:pt x="31869" y="234672"/>
                  </a:lnTo>
                  <a:lnTo>
                    <a:pt x="14593" y="278988"/>
                  </a:lnTo>
                  <a:lnTo>
                    <a:pt x="3755" y="324592"/>
                  </a:lnTo>
                  <a:lnTo>
                    <a:pt x="0" y="370839"/>
                  </a:lnTo>
                  <a:lnTo>
                    <a:pt x="0" y="1854200"/>
                  </a:lnTo>
                  <a:lnTo>
                    <a:pt x="3755" y="1900447"/>
                  </a:lnTo>
                  <a:lnTo>
                    <a:pt x="14593" y="1946051"/>
                  </a:lnTo>
                  <a:lnTo>
                    <a:pt x="31869" y="1990367"/>
                  </a:lnTo>
                  <a:lnTo>
                    <a:pt x="54939" y="2032752"/>
                  </a:lnTo>
                  <a:lnTo>
                    <a:pt x="83160" y="2072562"/>
                  </a:lnTo>
                  <a:lnTo>
                    <a:pt x="115887" y="2109152"/>
                  </a:lnTo>
                  <a:lnTo>
                    <a:pt x="152477" y="2141879"/>
                  </a:lnTo>
                  <a:lnTo>
                    <a:pt x="192287" y="2170100"/>
                  </a:lnTo>
                  <a:lnTo>
                    <a:pt x="234672" y="2193170"/>
                  </a:lnTo>
                  <a:lnTo>
                    <a:pt x="278988" y="2210446"/>
                  </a:lnTo>
                  <a:lnTo>
                    <a:pt x="324592" y="2221284"/>
                  </a:lnTo>
                  <a:lnTo>
                    <a:pt x="370839" y="2225040"/>
                  </a:lnTo>
                  <a:lnTo>
                    <a:pt x="5307330" y="2225040"/>
                  </a:lnTo>
                  <a:lnTo>
                    <a:pt x="5353577" y="2221284"/>
                  </a:lnTo>
                  <a:lnTo>
                    <a:pt x="5399181" y="2210446"/>
                  </a:lnTo>
                  <a:lnTo>
                    <a:pt x="5443497" y="2193170"/>
                  </a:lnTo>
                  <a:lnTo>
                    <a:pt x="5485882" y="2170100"/>
                  </a:lnTo>
                  <a:lnTo>
                    <a:pt x="5525692" y="2141879"/>
                  </a:lnTo>
                  <a:lnTo>
                    <a:pt x="5562282" y="2109152"/>
                  </a:lnTo>
                  <a:lnTo>
                    <a:pt x="5595009" y="2072562"/>
                  </a:lnTo>
                  <a:lnTo>
                    <a:pt x="5623230" y="2032752"/>
                  </a:lnTo>
                  <a:lnTo>
                    <a:pt x="5646300" y="1990367"/>
                  </a:lnTo>
                  <a:lnTo>
                    <a:pt x="5663576" y="1946051"/>
                  </a:lnTo>
                  <a:lnTo>
                    <a:pt x="5674414" y="1900447"/>
                  </a:lnTo>
                  <a:lnTo>
                    <a:pt x="5678170" y="1854200"/>
                  </a:lnTo>
                  <a:lnTo>
                    <a:pt x="5678170" y="370839"/>
                  </a:lnTo>
                  <a:lnTo>
                    <a:pt x="5674414" y="324592"/>
                  </a:lnTo>
                  <a:lnTo>
                    <a:pt x="5663576" y="278988"/>
                  </a:lnTo>
                  <a:lnTo>
                    <a:pt x="5646300" y="234672"/>
                  </a:lnTo>
                  <a:lnTo>
                    <a:pt x="5623230" y="192287"/>
                  </a:lnTo>
                  <a:lnTo>
                    <a:pt x="5595009" y="152477"/>
                  </a:lnTo>
                  <a:lnTo>
                    <a:pt x="5562282" y="115887"/>
                  </a:lnTo>
                  <a:lnTo>
                    <a:pt x="5525692" y="83160"/>
                  </a:lnTo>
                  <a:lnTo>
                    <a:pt x="5485882" y="54939"/>
                  </a:lnTo>
                  <a:lnTo>
                    <a:pt x="5443497" y="31869"/>
                  </a:lnTo>
                  <a:lnTo>
                    <a:pt x="5399181" y="14593"/>
                  </a:lnTo>
                  <a:lnTo>
                    <a:pt x="5353577" y="3755"/>
                  </a:lnTo>
                  <a:lnTo>
                    <a:pt x="5307330" y="0"/>
                  </a:lnTo>
                  <a:lnTo>
                    <a:pt x="370839" y="0"/>
                  </a:lnTo>
                  <a:close/>
                </a:path>
                <a:path w="5678170" h="2225040">
                  <a:moveTo>
                    <a:pt x="0" y="0"/>
                  </a:moveTo>
                  <a:lnTo>
                    <a:pt x="0" y="0"/>
                  </a:lnTo>
                </a:path>
                <a:path w="5678170" h="2225040">
                  <a:moveTo>
                    <a:pt x="5678170" y="2225040"/>
                  </a:moveTo>
                  <a:lnTo>
                    <a:pt x="5678170" y="2225040"/>
                  </a:lnTo>
                </a:path>
              </a:pathLst>
            </a:custGeom>
            <a:ln w="38097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9119" y="1164590"/>
            <a:ext cx="4973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8320" marR="5080" indent="-1785620">
              <a:lnSpc>
                <a:spcPct val="100000"/>
              </a:lnSpc>
              <a:spcBef>
                <a:spcPts val="100"/>
              </a:spcBef>
            </a:pPr>
            <a:r>
              <a:rPr sz="2400" spc="130" dirty="0"/>
              <a:t>We</a:t>
            </a:r>
            <a:r>
              <a:rPr sz="2400" spc="-5" dirty="0"/>
              <a:t> </a:t>
            </a:r>
            <a:r>
              <a:rPr sz="2400" spc="95" dirty="0"/>
              <a:t>know</a:t>
            </a:r>
            <a:r>
              <a:rPr sz="2400" spc="-15" dirty="0"/>
              <a:t> </a:t>
            </a:r>
            <a:r>
              <a:rPr sz="2400" spc="100" dirty="0"/>
              <a:t>how</a:t>
            </a:r>
            <a:r>
              <a:rPr sz="2400" spc="-10" dirty="0"/>
              <a:t> </a:t>
            </a:r>
            <a:r>
              <a:rPr sz="2400" spc="135" dirty="0"/>
              <a:t>to</a:t>
            </a:r>
            <a:r>
              <a:rPr sz="2400" spc="-15" dirty="0"/>
              <a:t> </a:t>
            </a:r>
            <a:r>
              <a:rPr sz="2400" spc="75" dirty="0"/>
              <a:t>work</a:t>
            </a:r>
            <a:r>
              <a:rPr sz="2400" spc="-5" dirty="0"/>
              <a:t> </a:t>
            </a:r>
            <a:r>
              <a:rPr sz="2400" spc="145" dirty="0"/>
              <a:t>out</a:t>
            </a:r>
            <a:r>
              <a:rPr sz="2400" spc="-10" dirty="0"/>
              <a:t> </a:t>
            </a:r>
            <a:r>
              <a:rPr sz="2400" spc="145" dirty="0"/>
              <a:t>the</a:t>
            </a:r>
            <a:r>
              <a:rPr sz="2400" spc="-5" dirty="0"/>
              <a:t> </a:t>
            </a:r>
            <a:r>
              <a:rPr sz="2400" spc="114" dirty="0"/>
              <a:t>rate</a:t>
            </a:r>
            <a:r>
              <a:rPr sz="2400" spc="-10" dirty="0"/>
              <a:t> </a:t>
            </a:r>
            <a:r>
              <a:rPr sz="2400" spc="20" dirty="0"/>
              <a:t>of  </a:t>
            </a:r>
            <a:r>
              <a:rPr sz="2400" spc="95" dirty="0"/>
              <a:t>reaction</a:t>
            </a:r>
            <a:r>
              <a:rPr sz="2400" spc="-10" dirty="0"/>
              <a:t> </a:t>
            </a:r>
            <a:r>
              <a:rPr sz="2400" spc="-670" dirty="0"/>
              <a:t>…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506730" y="2261870"/>
            <a:ext cx="51193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  <a:tabLst>
                <a:tab pos="3434079" algn="l"/>
              </a:tabLst>
            </a:pPr>
            <a:r>
              <a:rPr sz="2400" spc="-670" dirty="0">
                <a:latin typeface="Times New Roman"/>
                <a:cs typeface="Times New Roman"/>
              </a:rPr>
              <a:t>…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but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that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doesn’t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tell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us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all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  </a:t>
            </a:r>
            <a:r>
              <a:rPr sz="2400" spc="125" dirty="0">
                <a:latin typeface="Times New Roman"/>
                <a:cs typeface="Times New Roman"/>
              </a:rPr>
              <a:t>r</a:t>
            </a:r>
            <a:r>
              <a:rPr sz="2400" spc="70" dirty="0">
                <a:latin typeface="Times New Roman"/>
                <a:cs typeface="Times New Roman"/>
              </a:rPr>
              <a:t>ea</a:t>
            </a:r>
            <a:r>
              <a:rPr sz="2400" spc="60" dirty="0">
                <a:latin typeface="Times New Roman"/>
                <a:cs typeface="Times New Roman"/>
              </a:rPr>
              <a:t>c</a:t>
            </a:r>
            <a:r>
              <a:rPr sz="2400" spc="185" dirty="0">
                <a:latin typeface="Times New Roman"/>
                <a:cs typeface="Times New Roman"/>
              </a:rPr>
              <a:t>t</a:t>
            </a:r>
            <a:r>
              <a:rPr sz="2400" spc="125" dirty="0">
                <a:latin typeface="Times New Roman"/>
                <a:cs typeface="Times New Roman"/>
              </a:rPr>
              <a:t>a</a:t>
            </a:r>
            <a:r>
              <a:rPr sz="2400" spc="140" dirty="0">
                <a:latin typeface="Times New Roman"/>
                <a:cs typeface="Times New Roman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t</a:t>
            </a:r>
            <a:r>
              <a:rPr sz="2400" spc="125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ma</a:t>
            </a:r>
            <a:r>
              <a:rPr sz="2400" spc="114" dirty="0">
                <a:latin typeface="Times New Roman"/>
                <a:cs typeface="Times New Roman"/>
              </a:rPr>
              <a:t>k</a:t>
            </a:r>
            <a:r>
              <a:rPr sz="2400" spc="8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th</a:t>
            </a:r>
            <a:r>
              <a:rPr sz="2400" spc="16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sam</a:t>
            </a:r>
            <a:r>
              <a:rPr sz="2400" spc="9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30" dirty="0">
                <a:latin typeface="Times New Roman"/>
                <a:cs typeface="Times New Roman"/>
              </a:rPr>
              <a:t>c</a:t>
            </a:r>
            <a:r>
              <a:rPr sz="2400" spc="95" dirty="0">
                <a:latin typeface="Times New Roman"/>
                <a:cs typeface="Times New Roman"/>
              </a:rPr>
              <a:t>o</a:t>
            </a:r>
            <a:r>
              <a:rPr sz="2400" spc="185" dirty="0">
                <a:latin typeface="Times New Roman"/>
                <a:cs typeface="Times New Roman"/>
              </a:rPr>
              <a:t>n</a:t>
            </a:r>
            <a:r>
              <a:rPr sz="2400" spc="130" dirty="0">
                <a:latin typeface="Times New Roman"/>
                <a:cs typeface="Times New Roman"/>
              </a:rPr>
              <a:t>t</a:t>
            </a:r>
            <a:r>
              <a:rPr sz="2400" spc="165" dirty="0">
                <a:latin typeface="Times New Roman"/>
                <a:cs typeface="Times New Roman"/>
              </a:rPr>
              <a:t>r</a:t>
            </a:r>
            <a:r>
              <a:rPr sz="2400" spc="45" dirty="0">
                <a:latin typeface="Times New Roman"/>
                <a:cs typeface="Times New Roman"/>
              </a:rPr>
              <a:t>i</a:t>
            </a:r>
            <a:r>
              <a:rPr sz="2400" spc="85" dirty="0">
                <a:latin typeface="Times New Roman"/>
                <a:cs typeface="Times New Roman"/>
              </a:rPr>
              <a:t>b</a:t>
            </a:r>
            <a:r>
              <a:rPr sz="2400" spc="165" dirty="0">
                <a:latin typeface="Times New Roman"/>
                <a:cs typeface="Times New Roman"/>
              </a:rPr>
              <a:t>u</a:t>
            </a:r>
            <a:r>
              <a:rPr sz="2400" spc="70" dirty="0">
                <a:latin typeface="Times New Roman"/>
                <a:cs typeface="Times New Roman"/>
              </a:rPr>
              <a:t>ti</a:t>
            </a:r>
            <a:r>
              <a:rPr sz="2400" spc="135" dirty="0">
                <a:latin typeface="Times New Roman"/>
                <a:cs typeface="Times New Roman"/>
              </a:rPr>
              <a:t>o</a:t>
            </a:r>
            <a:r>
              <a:rPr sz="2400" spc="130" dirty="0">
                <a:latin typeface="Times New Roman"/>
                <a:cs typeface="Times New Roman"/>
              </a:rPr>
              <a:t>n  </a:t>
            </a:r>
            <a:r>
              <a:rPr sz="2400" spc="135" dirty="0">
                <a:latin typeface="Times New Roman"/>
                <a:cs typeface="Times New Roman"/>
              </a:rPr>
              <a:t>to </a:t>
            </a:r>
            <a:r>
              <a:rPr sz="2400" spc="150" dirty="0">
                <a:latin typeface="Times New Roman"/>
                <a:cs typeface="Times New Roman"/>
              </a:rPr>
              <a:t>the </a:t>
            </a:r>
            <a:r>
              <a:rPr sz="2400" spc="45" dirty="0">
                <a:latin typeface="Times New Roman"/>
                <a:cs typeface="Times New Roman"/>
              </a:rPr>
              <a:t>overall</a:t>
            </a:r>
            <a:r>
              <a:rPr sz="2400" spc="-31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reaction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57841" y="2113221"/>
            <a:ext cx="950594" cy="321945"/>
            <a:chOff x="6057841" y="2113221"/>
            <a:chExt cx="950594" cy="321945"/>
          </a:xfrm>
        </p:grpSpPr>
        <p:sp>
          <p:nvSpPr>
            <p:cNvPr id="17" name="object 17"/>
            <p:cNvSpPr/>
            <p:nvPr/>
          </p:nvSpPr>
          <p:spPr>
            <a:xfrm>
              <a:off x="6070600" y="2125980"/>
              <a:ext cx="924560" cy="295910"/>
            </a:xfrm>
            <a:custGeom>
              <a:avLst/>
              <a:gdLst/>
              <a:ahLst/>
              <a:cxnLst/>
              <a:rect l="l" t="t" r="r" b="b"/>
              <a:pathLst>
                <a:path w="924559" h="295910">
                  <a:moveTo>
                    <a:pt x="775970" y="0"/>
                  </a:moveTo>
                  <a:lnTo>
                    <a:pt x="775970" y="73660"/>
                  </a:lnTo>
                  <a:lnTo>
                    <a:pt x="0" y="73660"/>
                  </a:lnTo>
                  <a:lnTo>
                    <a:pt x="0" y="222250"/>
                  </a:lnTo>
                  <a:lnTo>
                    <a:pt x="775970" y="222250"/>
                  </a:lnTo>
                  <a:lnTo>
                    <a:pt x="775970" y="295910"/>
                  </a:lnTo>
                  <a:lnTo>
                    <a:pt x="924559" y="148590"/>
                  </a:lnTo>
                  <a:lnTo>
                    <a:pt x="77597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70600" y="2125980"/>
              <a:ext cx="924560" cy="295910"/>
            </a:xfrm>
            <a:custGeom>
              <a:avLst/>
              <a:gdLst/>
              <a:ahLst/>
              <a:cxnLst/>
              <a:rect l="l" t="t" r="r" b="b"/>
              <a:pathLst>
                <a:path w="924559" h="295910">
                  <a:moveTo>
                    <a:pt x="0" y="222250"/>
                  </a:moveTo>
                  <a:lnTo>
                    <a:pt x="775970" y="222250"/>
                  </a:lnTo>
                  <a:lnTo>
                    <a:pt x="775970" y="295910"/>
                  </a:lnTo>
                  <a:lnTo>
                    <a:pt x="924559" y="148590"/>
                  </a:lnTo>
                  <a:lnTo>
                    <a:pt x="775970" y="0"/>
                  </a:lnTo>
                  <a:lnTo>
                    <a:pt x="775970" y="73660"/>
                  </a:lnTo>
                  <a:lnTo>
                    <a:pt x="0" y="73660"/>
                  </a:lnTo>
                  <a:lnTo>
                    <a:pt x="0" y="222250"/>
                  </a:lnTo>
                  <a:close/>
                </a:path>
                <a:path w="924559" h="295910">
                  <a:moveTo>
                    <a:pt x="0" y="295910"/>
                  </a:moveTo>
                  <a:lnTo>
                    <a:pt x="0" y="295910"/>
                  </a:lnTo>
                </a:path>
                <a:path w="924559" h="295910">
                  <a:moveTo>
                    <a:pt x="924559" y="0"/>
                  </a:moveTo>
                  <a:lnTo>
                    <a:pt x="924559" y="0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7479" y="3774440"/>
            <a:ext cx="314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Look at this reaction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5411" y="4618991"/>
            <a:ext cx="2750820" cy="2162810"/>
            <a:chOff x="105411" y="4618991"/>
            <a:chExt cx="2750820" cy="2162810"/>
          </a:xfrm>
        </p:grpSpPr>
        <p:sp>
          <p:nvSpPr>
            <p:cNvPr id="21" name="object 21"/>
            <p:cNvSpPr/>
            <p:nvPr/>
          </p:nvSpPr>
          <p:spPr>
            <a:xfrm>
              <a:off x="124460" y="4638040"/>
              <a:ext cx="2712720" cy="2124710"/>
            </a:xfrm>
            <a:custGeom>
              <a:avLst/>
              <a:gdLst/>
              <a:ahLst/>
              <a:cxnLst/>
              <a:rect l="l" t="t" r="r" b="b"/>
              <a:pathLst>
                <a:path w="2712720" h="2124709">
                  <a:moveTo>
                    <a:pt x="2358390" y="0"/>
                  </a:moveTo>
                  <a:lnTo>
                    <a:pt x="353060" y="0"/>
                  </a:lnTo>
                  <a:lnTo>
                    <a:pt x="309029" y="3600"/>
                  </a:lnTo>
                  <a:lnTo>
                    <a:pt x="265612" y="13987"/>
                  </a:lnTo>
                  <a:lnTo>
                    <a:pt x="223420" y="30539"/>
                  </a:lnTo>
                  <a:lnTo>
                    <a:pt x="183068" y="52634"/>
                  </a:lnTo>
                  <a:lnTo>
                    <a:pt x="145167" y="79650"/>
                  </a:lnTo>
                  <a:lnTo>
                    <a:pt x="110331" y="110966"/>
                  </a:lnTo>
                  <a:lnTo>
                    <a:pt x="79172" y="145959"/>
                  </a:lnTo>
                  <a:lnTo>
                    <a:pt x="52305" y="184008"/>
                  </a:lnTo>
                  <a:lnTo>
                    <a:pt x="30341" y="224492"/>
                  </a:lnTo>
                  <a:lnTo>
                    <a:pt x="13893" y="266788"/>
                  </a:lnTo>
                  <a:lnTo>
                    <a:pt x="3575" y="310274"/>
                  </a:lnTo>
                  <a:lnTo>
                    <a:pt x="0" y="354330"/>
                  </a:lnTo>
                  <a:lnTo>
                    <a:pt x="0" y="1770380"/>
                  </a:lnTo>
                  <a:lnTo>
                    <a:pt x="3575" y="1814702"/>
                  </a:lnTo>
                  <a:lnTo>
                    <a:pt x="13893" y="1858362"/>
                  </a:lnTo>
                  <a:lnTo>
                    <a:pt x="30341" y="1900753"/>
                  </a:lnTo>
                  <a:lnTo>
                    <a:pt x="52305" y="1941265"/>
                  </a:lnTo>
                  <a:lnTo>
                    <a:pt x="79172" y="1979290"/>
                  </a:lnTo>
                  <a:lnTo>
                    <a:pt x="110331" y="2014220"/>
                  </a:lnTo>
                  <a:lnTo>
                    <a:pt x="145167" y="2045445"/>
                  </a:lnTo>
                  <a:lnTo>
                    <a:pt x="183068" y="2072357"/>
                  </a:lnTo>
                  <a:lnTo>
                    <a:pt x="223420" y="2094349"/>
                  </a:lnTo>
                  <a:lnTo>
                    <a:pt x="265612" y="2110810"/>
                  </a:lnTo>
                  <a:lnTo>
                    <a:pt x="309029" y="2121133"/>
                  </a:lnTo>
                  <a:lnTo>
                    <a:pt x="353060" y="2124710"/>
                  </a:lnTo>
                  <a:lnTo>
                    <a:pt x="2358390" y="2124710"/>
                  </a:lnTo>
                  <a:lnTo>
                    <a:pt x="2402712" y="2121133"/>
                  </a:lnTo>
                  <a:lnTo>
                    <a:pt x="2446372" y="2110810"/>
                  </a:lnTo>
                  <a:lnTo>
                    <a:pt x="2488763" y="2094349"/>
                  </a:lnTo>
                  <a:lnTo>
                    <a:pt x="2529275" y="2072357"/>
                  </a:lnTo>
                  <a:lnTo>
                    <a:pt x="2567300" y="2045445"/>
                  </a:lnTo>
                  <a:lnTo>
                    <a:pt x="2602229" y="2014220"/>
                  </a:lnTo>
                  <a:lnTo>
                    <a:pt x="2633455" y="1979290"/>
                  </a:lnTo>
                  <a:lnTo>
                    <a:pt x="2660367" y="1941265"/>
                  </a:lnTo>
                  <a:lnTo>
                    <a:pt x="2682359" y="1900753"/>
                  </a:lnTo>
                  <a:lnTo>
                    <a:pt x="2698820" y="1858362"/>
                  </a:lnTo>
                  <a:lnTo>
                    <a:pt x="2709143" y="1814702"/>
                  </a:lnTo>
                  <a:lnTo>
                    <a:pt x="2712720" y="1770380"/>
                  </a:lnTo>
                  <a:lnTo>
                    <a:pt x="2712720" y="354330"/>
                  </a:lnTo>
                  <a:lnTo>
                    <a:pt x="2709143" y="310274"/>
                  </a:lnTo>
                  <a:lnTo>
                    <a:pt x="2698820" y="266788"/>
                  </a:lnTo>
                  <a:lnTo>
                    <a:pt x="2682359" y="224492"/>
                  </a:lnTo>
                  <a:lnTo>
                    <a:pt x="2660367" y="184008"/>
                  </a:lnTo>
                  <a:lnTo>
                    <a:pt x="2633455" y="145959"/>
                  </a:lnTo>
                  <a:lnTo>
                    <a:pt x="2602229" y="110966"/>
                  </a:lnTo>
                  <a:lnTo>
                    <a:pt x="2567300" y="79650"/>
                  </a:lnTo>
                  <a:lnTo>
                    <a:pt x="2529275" y="52634"/>
                  </a:lnTo>
                  <a:lnTo>
                    <a:pt x="2488763" y="30539"/>
                  </a:lnTo>
                  <a:lnTo>
                    <a:pt x="2446372" y="13987"/>
                  </a:lnTo>
                  <a:lnTo>
                    <a:pt x="2402712" y="3600"/>
                  </a:lnTo>
                  <a:lnTo>
                    <a:pt x="2358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4460" y="4638040"/>
              <a:ext cx="2712720" cy="2124710"/>
            </a:xfrm>
            <a:custGeom>
              <a:avLst/>
              <a:gdLst/>
              <a:ahLst/>
              <a:cxnLst/>
              <a:rect l="l" t="t" r="r" b="b"/>
              <a:pathLst>
                <a:path w="2712720" h="2124709">
                  <a:moveTo>
                    <a:pt x="353060" y="0"/>
                  </a:moveTo>
                  <a:lnTo>
                    <a:pt x="309029" y="3600"/>
                  </a:lnTo>
                  <a:lnTo>
                    <a:pt x="265612" y="13987"/>
                  </a:lnTo>
                  <a:lnTo>
                    <a:pt x="223420" y="30539"/>
                  </a:lnTo>
                  <a:lnTo>
                    <a:pt x="183068" y="52634"/>
                  </a:lnTo>
                  <a:lnTo>
                    <a:pt x="145167" y="79650"/>
                  </a:lnTo>
                  <a:lnTo>
                    <a:pt x="110331" y="110966"/>
                  </a:lnTo>
                  <a:lnTo>
                    <a:pt x="79172" y="145959"/>
                  </a:lnTo>
                  <a:lnTo>
                    <a:pt x="52305" y="184008"/>
                  </a:lnTo>
                  <a:lnTo>
                    <a:pt x="30341" y="224492"/>
                  </a:lnTo>
                  <a:lnTo>
                    <a:pt x="13893" y="266788"/>
                  </a:lnTo>
                  <a:lnTo>
                    <a:pt x="3575" y="310274"/>
                  </a:lnTo>
                  <a:lnTo>
                    <a:pt x="0" y="354330"/>
                  </a:lnTo>
                  <a:lnTo>
                    <a:pt x="0" y="1770380"/>
                  </a:lnTo>
                  <a:lnTo>
                    <a:pt x="3575" y="1814702"/>
                  </a:lnTo>
                  <a:lnTo>
                    <a:pt x="13893" y="1858362"/>
                  </a:lnTo>
                  <a:lnTo>
                    <a:pt x="30341" y="1900753"/>
                  </a:lnTo>
                  <a:lnTo>
                    <a:pt x="52305" y="1941265"/>
                  </a:lnTo>
                  <a:lnTo>
                    <a:pt x="79172" y="1979290"/>
                  </a:lnTo>
                  <a:lnTo>
                    <a:pt x="110331" y="2014220"/>
                  </a:lnTo>
                  <a:lnTo>
                    <a:pt x="145167" y="2045445"/>
                  </a:lnTo>
                  <a:lnTo>
                    <a:pt x="183068" y="2072357"/>
                  </a:lnTo>
                  <a:lnTo>
                    <a:pt x="223420" y="2094349"/>
                  </a:lnTo>
                  <a:lnTo>
                    <a:pt x="265612" y="2110810"/>
                  </a:lnTo>
                  <a:lnTo>
                    <a:pt x="309029" y="2121133"/>
                  </a:lnTo>
                  <a:lnTo>
                    <a:pt x="353060" y="2124710"/>
                  </a:lnTo>
                  <a:lnTo>
                    <a:pt x="2358390" y="2124710"/>
                  </a:lnTo>
                  <a:lnTo>
                    <a:pt x="2402712" y="2121133"/>
                  </a:lnTo>
                  <a:lnTo>
                    <a:pt x="2446372" y="2110810"/>
                  </a:lnTo>
                  <a:lnTo>
                    <a:pt x="2488763" y="2094349"/>
                  </a:lnTo>
                  <a:lnTo>
                    <a:pt x="2529275" y="2072357"/>
                  </a:lnTo>
                  <a:lnTo>
                    <a:pt x="2567300" y="2045445"/>
                  </a:lnTo>
                  <a:lnTo>
                    <a:pt x="2602229" y="2014220"/>
                  </a:lnTo>
                  <a:lnTo>
                    <a:pt x="2633455" y="1979290"/>
                  </a:lnTo>
                  <a:lnTo>
                    <a:pt x="2660367" y="1941265"/>
                  </a:lnTo>
                  <a:lnTo>
                    <a:pt x="2682359" y="1900753"/>
                  </a:lnTo>
                  <a:lnTo>
                    <a:pt x="2698820" y="1858362"/>
                  </a:lnTo>
                  <a:lnTo>
                    <a:pt x="2709143" y="1814702"/>
                  </a:lnTo>
                  <a:lnTo>
                    <a:pt x="2712720" y="1770380"/>
                  </a:lnTo>
                  <a:lnTo>
                    <a:pt x="2712720" y="354330"/>
                  </a:lnTo>
                  <a:lnTo>
                    <a:pt x="2709143" y="310274"/>
                  </a:lnTo>
                  <a:lnTo>
                    <a:pt x="2698820" y="266788"/>
                  </a:lnTo>
                  <a:lnTo>
                    <a:pt x="2682359" y="224492"/>
                  </a:lnTo>
                  <a:lnTo>
                    <a:pt x="2660367" y="184008"/>
                  </a:lnTo>
                  <a:lnTo>
                    <a:pt x="2633455" y="145959"/>
                  </a:lnTo>
                  <a:lnTo>
                    <a:pt x="2602229" y="110966"/>
                  </a:lnTo>
                  <a:lnTo>
                    <a:pt x="2567300" y="79650"/>
                  </a:lnTo>
                  <a:lnTo>
                    <a:pt x="2529275" y="52634"/>
                  </a:lnTo>
                  <a:lnTo>
                    <a:pt x="2488763" y="30539"/>
                  </a:lnTo>
                  <a:lnTo>
                    <a:pt x="2446372" y="13987"/>
                  </a:lnTo>
                  <a:lnTo>
                    <a:pt x="2402712" y="3600"/>
                  </a:lnTo>
                  <a:lnTo>
                    <a:pt x="2358390" y="0"/>
                  </a:lnTo>
                  <a:lnTo>
                    <a:pt x="353060" y="0"/>
                  </a:lnTo>
                  <a:close/>
                </a:path>
                <a:path w="2712720" h="2124709">
                  <a:moveTo>
                    <a:pt x="0" y="0"/>
                  </a:moveTo>
                  <a:lnTo>
                    <a:pt x="0" y="0"/>
                  </a:lnTo>
                </a:path>
                <a:path w="2712720" h="2124709">
                  <a:moveTo>
                    <a:pt x="2712720" y="2124710"/>
                  </a:moveTo>
                  <a:lnTo>
                    <a:pt x="2712720" y="2124710"/>
                  </a:lnTo>
                </a:path>
              </a:pathLst>
            </a:custGeom>
            <a:ln w="38097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3390" y="4773929"/>
            <a:ext cx="20523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spc="-160" dirty="0">
                <a:latin typeface="Times New Roman"/>
                <a:cs typeface="Times New Roman"/>
              </a:rPr>
              <a:t>X </a:t>
            </a:r>
            <a:r>
              <a:rPr sz="2400" spc="80" dirty="0">
                <a:latin typeface="Times New Roman"/>
                <a:cs typeface="Times New Roman"/>
              </a:rPr>
              <a:t>may </a:t>
            </a:r>
            <a:r>
              <a:rPr sz="2400" spc="110" dirty="0">
                <a:latin typeface="Times New Roman"/>
                <a:cs typeface="Times New Roman"/>
              </a:rPr>
              <a:t>make  </a:t>
            </a:r>
            <a:r>
              <a:rPr sz="2400" spc="120" dirty="0">
                <a:latin typeface="Times New Roman"/>
                <a:cs typeface="Times New Roman"/>
              </a:rPr>
              <a:t>more  </a:t>
            </a:r>
            <a:r>
              <a:rPr sz="2400" spc="114" dirty="0">
                <a:latin typeface="Times New Roman"/>
                <a:cs typeface="Times New Roman"/>
              </a:rPr>
              <a:t>contribution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  </a:t>
            </a:r>
            <a:r>
              <a:rPr sz="2400" spc="150" dirty="0">
                <a:latin typeface="Times New Roman"/>
                <a:cs typeface="Times New Roman"/>
              </a:rPr>
              <a:t>the </a:t>
            </a:r>
            <a:r>
              <a:rPr sz="2400" spc="114" dirty="0">
                <a:latin typeface="Times New Roman"/>
                <a:cs typeface="Times New Roman"/>
              </a:rPr>
              <a:t>rate </a:t>
            </a:r>
            <a:r>
              <a:rPr sz="2400" spc="15" dirty="0">
                <a:latin typeface="Times New Roman"/>
                <a:cs typeface="Times New Roman"/>
              </a:rPr>
              <a:t>of </a:t>
            </a:r>
            <a:r>
              <a:rPr sz="2400" spc="145" dirty="0">
                <a:latin typeface="Times New Roman"/>
                <a:cs typeface="Times New Roman"/>
              </a:rPr>
              <a:t>the  </a:t>
            </a:r>
            <a:r>
              <a:rPr sz="2400" spc="95" dirty="0">
                <a:latin typeface="Times New Roman"/>
                <a:cs typeface="Times New Roman"/>
              </a:rPr>
              <a:t>reaction </a:t>
            </a:r>
            <a:r>
              <a:rPr sz="2400" spc="160" dirty="0">
                <a:latin typeface="Times New Roman"/>
                <a:cs typeface="Times New Roman"/>
              </a:rPr>
              <a:t>than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31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49271" y="4618991"/>
            <a:ext cx="2711450" cy="2162810"/>
            <a:chOff x="3049271" y="4618991"/>
            <a:chExt cx="2711450" cy="2162810"/>
          </a:xfrm>
        </p:grpSpPr>
        <p:sp>
          <p:nvSpPr>
            <p:cNvPr id="25" name="object 25"/>
            <p:cNvSpPr/>
            <p:nvPr/>
          </p:nvSpPr>
          <p:spPr>
            <a:xfrm>
              <a:off x="3068319" y="4638040"/>
              <a:ext cx="2673350" cy="2124710"/>
            </a:xfrm>
            <a:custGeom>
              <a:avLst/>
              <a:gdLst/>
              <a:ahLst/>
              <a:cxnLst/>
              <a:rect l="l" t="t" r="r" b="b"/>
              <a:pathLst>
                <a:path w="2673350" h="2124709">
                  <a:moveTo>
                    <a:pt x="2320290" y="0"/>
                  </a:moveTo>
                  <a:lnTo>
                    <a:pt x="354330" y="0"/>
                  </a:lnTo>
                  <a:lnTo>
                    <a:pt x="310007" y="3600"/>
                  </a:lnTo>
                  <a:lnTo>
                    <a:pt x="266347" y="13987"/>
                  </a:lnTo>
                  <a:lnTo>
                    <a:pt x="223956" y="30539"/>
                  </a:lnTo>
                  <a:lnTo>
                    <a:pt x="183444" y="52634"/>
                  </a:lnTo>
                  <a:lnTo>
                    <a:pt x="145419" y="79650"/>
                  </a:lnTo>
                  <a:lnTo>
                    <a:pt x="110489" y="110966"/>
                  </a:lnTo>
                  <a:lnTo>
                    <a:pt x="79264" y="145959"/>
                  </a:lnTo>
                  <a:lnTo>
                    <a:pt x="52352" y="184008"/>
                  </a:lnTo>
                  <a:lnTo>
                    <a:pt x="30360" y="224492"/>
                  </a:lnTo>
                  <a:lnTo>
                    <a:pt x="13899" y="266788"/>
                  </a:lnTo>
                  <a:lnTo>
                    <a:pt x="3576" y="310274"/>
                  </a:lnTo>
                  <a:lnTo>
                    <a:pt x="0" y="354330"/>
                  </a:lnTo>
                  <a:lnTo>
                    <a:pt x="0" y="1770380"/>
                  </a:lnTo>
                  <a:lnTo>
                    <a:pt x="3576" y="1814702"/>
                  </a:lnTo>
                  <a:lnTo>
                    <a:pt x="13899" y="1858362"/>
                  </a:lnTo>
                  <a:lnTo>
                    <a:pt x="30360" y="1900753"/>
                  </a:lnTo>
                  <a:lnTo>
                    <a:pt x="52352" y="1941265"/>
                  </a:lnTo>
                  <a:lnTo>
                    <a:pt x="79264" y="1979290"/>
                  </a:lnTo>
                  <a:lnTo>
                    <a:pt x="110490" y="2014220"/>
                  </a:lnTo>
                  <a:lnTo>
                    <a:pt x="145419" y="2045445"/>
                  </a:lnTo>
                  <a:lnTo>
                    <a:pt x="183444" y="2072357"/>
                  </a:lnTo>
                  <a:lnTo>
                    <a:pt x="223956" y="2094349"/>
                  </a:lnTo>
                  <a:lnTo>
                    <a:pt x="266347" y="2110810"/>
                  </a:lnTo>
                  <a:lnTo>
                    <a:pt x="310007" y="2121133"/>
                  </a:lnTo>
                  <a:lnTo>
                    <a:pt x="354330" y="2124710"/>
                  </a:lnTo>
                  <a:lnTo>
                    <a:pt x="2320290" y="2124710"/>
                  </a:lnTo>
                  <a:lnTo>
                    <a:pt x="2364320" y="2121133"/>
                  </a:lnTo>
                  <a:lnTo>
                    <a:pt x="2407737" y="2110810"/>
                  </a:lnTo>
                  <a:lnTo>
                    <a:pt x="2449929" y="2094349"/>
                  </a:lnTo>
                  <a:lnTo>
                    <a:pt x="2490281" y="2072357"/>
                  </a:lnTo>
                  <a:lnTo>
                    <a:pt x="2528182" y="2045445"/>
                  </a:lnTo>
                  <a:lnTo>
                    <a:pt x="2563018" y="2014220"/>
                  </a:lnTo>
                  <a:lnTo>
                    <a:pt x="2594177" y="1979290"/>
                  </a:lnTo>
                  <a:lnTo>
                    <a:pt x="2621044" y="1941265"/>
                  </a:lnTo>
                  <a:lnTo>
                    <a:pt x="2643008" y="1900753"/>
                  </a:lnTo>
                  <a:lnTo>
                    <a:pt x="2659456" y="1858362"/>
                  </a:lnTo>
                  <a:lnTo>
                    <a:pt x="2669774" y="1814702"/>
                  </a:lnTo>
                  <a:lnTo>
                    <a:pt x="2673350" y="1770380"/>
                  </a:lnTo>
                  <a:lnTo>
                    <a:pt x="2673350" y="354330"/>
                  </a:lnTo>
                  <a:lnTo>
                    <a:pt x="2669774" y="310274"/>
                  </a:lnTo>
                  <a:lnTo>
                    <a:pt x="2659456" y="266788"/>
                  </a:lnTo>
                  <a:lnTo>
                    <a:pt x="2643008" y="224492"/>
                  </a:lnTo>
                  <a:lnTo>
                    <a:pt x="2621044" y="184008"/>
                  </a:lnTo>
                  <a:lnTo>
                    <a:pt x="2594177" y="145959"/>
                  </a:lnTo>
                  <a:lnTo>
                    <a:pt x="2563018" y="110966"/>
                  </a:lnTo>
                  <a:lnTo>
                    <a:pt x="2528182" y="79650"/>
                  </a:lnTo>
                  <a:lnTo>
                    <a:pt x="2490281" y="52634"/>
                  </a:lnTo>
                  <a:lnTo>
                    <a:pt x="2449929" y="30539"/>
                  </a:lnTo>
                  <a:lnTo>
                    <a:pt x="2407737" y="13987"/>
                  </a:lnTo>
                  <a:lnTo>
                    <a:pt x="2364320" y="3600"/>
                  </a:lnTo>
                  <a:lnTo>
                    <a:pt x="2320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68319" y="4638040"/>
              <a:ext cx="2674620" cy="2124710"/>
            </a:xfrm>
            <a:custGeom>
              <a:avLst/>
              <a:gdLst/>
              <a:ahLst/>
              <a:cxnLst/>
              <a:rect l="l" t="t" r="r" b="b"/>
              <a:pathLst>
                <a:path w="2674620" h="2124709">
                  <a:moveTo>
                    <a:pt x="354330" y="0"/>
                  </a:moveTo>
                  <a:lnTo>
                    <a:pt x="310007" y="3600"/>
                  </a:lnTo>
                  <a:lnTo>
                    <a:pt x="266347" y="13987"/>
                  </a:lnTo>
                  <a:lnTo>
                    <a:pt x="223956" y="30539"/>
                  </a:lnTo>
                  <a:lnTo>
                    <a:pt x="183444" y="52634"/>
                  </a:lnTo>
                  <a:lnTo>
                    <a:pt x="145419" y="79650"/>
                  </a:lnTo>
                  <a:lnTo>
                    <a:pt x="110489" y="110966"/>
                  </a:lnTo>
                  <a:lnTo>
                    <a:pt x="79264" y="145959"/>
                  </a:lnTo>
                  <a:lnTo>
                    <a:pt x="52352" y="184008"/>
                  </a:lnTo>
                  <a:lnTo>
                    <a:pt x="30360" y="224492"/>
                  </a:lnTo>
                  <a:lnTo>
                    <a:pt x="13899" y="266788"/>
                  </a:lnTo>
                  <a:lnTo>
                    <a:pt x="3576" y="310274"/>
                  </a:lnTo>
                  <a:lnTo>
                    <a:pt x="0" y="354330"/>
                  </a:lnTo>
                  <a:lnTo>
                    <a:pt x="0" y="1770380"/>
                  </a:lnTo>
                  <a:lnTo>
                    <a:pt x="3576" y="1814702"/>
                  </a:lnTo>
                  <a:lnTo>
                    <a:pt x="13899" y="1858362"/>
                  </a:lnTo>
                  <a:lnTo>
                    <a:pt x="30360" y="1900753"/>
                  </a:lnTo>
                  <a:lnTo>
                    <a:pt x="52352" y="1941265"/>
                  </a:lnTo>
                  <a:lnTo>
                    <a:pt x="79264" y="1979290"/>
                  </a:lnTo>
                  <a:lnTo>
                    <a:pt x="110490" y="2014220"/>
                  </a:lnTo>
                  <a:lnTo>
                    <a:pt x="145419" y="2045445"/>
                  </a:lnTo>
                  <a:lnTo>
                    <a:pt x="183444" y="2072357"/>
                  </a:lnTo>
                  <a:lnTo>
                    <a:pt x="223956" y="2094349"/>
                  </a:lnTo>
                  <a:lnTo>
                    <a:pt x="266347" y="2110810"/>
                  </a:lnTo>
                  <a:lnTo>
                    <a:pt x="310007" y="2121133"/>
                  </a:lnTo>
                  <a:lnTo>
                    <a:pt x="354330" y="2124710"/>
                  </a:lnTo>
                  <a:lnTo>
                    <a:pt x="2320290" y="2124710"/>
                  </a:lnTo>
                  <a:lnTo>
                    <a:pt x="2364320" y="2121133"/>
                  </a:lnTo>
                  <a:lnTo>
                    <a:pt x="2407737" y="2110810"/>
                  </a:lnTo>
                  <a:lnTo>
                    <a:pt x="2449929" y="2094349"/>
                  </a:lnTo>
                  <a:lnTo>
                    <a:pt x="2490281" y="2072357"/>
                  </a:lnTo>
                  <a:lnTo>
                    <a:pt x="2528182" y="2045445"/>
                  </a:lnTo>
                  <a:lnTo>
                    <a:pt x="2563018" y="2014220"/>
                  </a:lnTo>
                  <a:lnTo>
                    <a:pt x="2594177" y="1979290"/>
                  </a:lnTo>
                  <a:lnTo>
                    <a:pt x="2621044" y="1941265"/>
                  </a:lnTo>
                  <a:lnTo>
                    <a:pt x="2643008" y="1900753"/>
                  </a:lnTo>
                  <a:lnTo>
                    <a:pt x="2659456" y="1858362"/>
                  </a:lnTo>
                  <a:lnTo>
                    <a:pt x="2669774" y="1814702"/>
                  </a:lnTo>
                  <a:lnTo>
                    <a:pt x="2673350" y="1770380"/>
                  </a:lnTo>
                  <a:lnTo>
                    <a:pt x="2673350" y="354330"/>
                  </a:lnTo>
                  <a:lnTo>
                    <a:pt x="2669774" y="310274"/>
                  </a:lnTo>
                  <a:lnTo>
                    <a:pt x="2659456" y="266788"/>
                  </a:lnTo>
                  <a:lnTo>
                    <a:pt x="2643008" y="224492"/>
                  </a:lnTo>
                  <a:lnTo>
                    <a:pt x="2621044" y="184008"/>
                  </a:lnTo>
                  <a:lnTo>
                    <a:pt x="2594177" y="145959"/>
                  </a:lnTo>
                  <a:lnTo>
                    <a:pt x="2563018" y="110966"/>
                  </a:lnTo>
                  <a:lnTo>
                    <a:pt x="2528182" y="79650"/>
                  </a:lnTo>
                  <a:lnTo>
                    <a:pt x="2490281" y="52634"/>
                  </a:lnTo>
                  <a:lnTo>
                    <a:pt x="2449929" y="30539"/>
                  </a:lnTo>
                  <a:lnTo>
                    <a:pt x="2407737" y="13987"/>
                  </a:lnTo>
                  <a:lnTo>
                    <a:pt x="2364320" y="3600"/>
                  </a:lnTo>
                  <a:lnTo>
                    <a:pt x="2320290" y="0"/>
                  </a:lnTo>
                  <a:lnTo>
                    <a:pt x="354330" y="0"/>
                  </a:lnTo>
                  <a:close/>
                </a:path>
                <a:path w="2674620" h="2124709">
                  <a:moveTo>
                    <a:pt x="0" y="0"/>
                  </a:moveTo>
                  <a:lnTo>
                    <a:pt x="0" y="0"/>
                  </a:lnTo>
                </a:path>
                <a:path w="2674620" h="2124709">
                  <a:moveTo>
                    <a:pt x="2674620" y="2124710"/>
                  </a:moveTo>
                  <a:lnTo>
                    <a:pt x="2674620" y="2124710"/>
                  </a:lnTo>
                </a:path>
              </a:pathLst>
            </a:custGeom>
            <a:ln w="38097">
              <a:solidFill>
                <a:srgbClr val="009C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347720" y="3817620"/>
            <a:ext cx="2114550" cy="1530350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1570"/>
              </a:spcBef>
            </a:pPr>
            <a:r>
              <a:rPr sz="2800" dirty="0">
                <a:latin typeface="Arial"/>
                <a:cs typeface="Arial"/>
              </a:rPr>
              <a:t>X + Y →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1260"/>
              </a:spcBef>
            </a:pPr>
            <a:r>
              <a:rPr sz="2400" spc="160" dirty="0">
                <a:latin typeface="Times New Roman"/>
                <a:cs typeface="Times New Roman"/>
              </a:rPr>
              <a:t>Or </a:t>
            </a:r>
            <a:r>
              <a:rPr sz="2400" spc="-160" dirty="0">
                <a:latin typeface="Times New Roman"/>
                <a:cs typeface="Times New Roman"/>
              </a:rPr>
              <a:t>X </a:t>
            </a:r>
            <a:r>
              <a:rPr sz="2400" spc="80" dirty="0">
                <a:latin typeface="Times New Roman"/>
                <a:cs typeface="Times New Roman"/>
              </a:rPr>
              <a:t>may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make  </a:t>
            </a:r>
            <a:r>
              <a:rPr sz="2400" spc="140" dirty="0">
                <a:latin typeface="Times New Roman"/>
                <a:cs typeface="Times New Roman"/>
              </a:rPr>
              <a:t>no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contribution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84220" y="5322570"/>
            <a:ext cx="22390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135" dirty="0">
                <a:latin typeface="Times New Roman"/>
                <a:cs typeface="Times New Roman"/>
              </a:rPr>
              <a:t>to </a:t>
            </a:r>
            <a:r>
              <a:rPr sz="2400" spc="150" dirty="0">
                <a:latin typeface="Times New Roman"/>
                <a:cs typeface="Times New Roman"/>
              </a:rPr>
              <a:t>the </a:t>
            </a:r>
            <a:r>
              <a:rPr sz="2400" spc="114" dirty="0">
                <a:latin typeface="Times New Roman"/>
                <a:cs typeface="Times New Roman"/>
              </a:rPr>
              <a:t>rate</a:t>
            </a:r>
            <a:r>
              <a:rPr sz="2400" spc="-409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 </a:t>
            </a:r>
            <a:r>
              <a:rPr sz="2400" spc="145" dirty="0">
                <a:latin typeface="Times New Roman"/>
                <a:cs typeface="Times New Roman"/>
              </a:rPr>
              <a:t>the  </a:t>
            </a:r>
            <a:r>
              <a:rPr sz="2400" spc="100" dirty="0">
                <a:latin typeface="Times New Roman"/>
                <a:cs typeface="Times New Roman"/>
              </a:rPr>
              <a:t>reaction </a:t>
            </a:r>
            <a:r>
              <a:rPr sz="2400" dirty="0">
                <a:latin typeface="Times New Roman"/>
                <a:cs typeface="Times New Roman"/>
              </a:rPr>
              <a:t>–  </a:t>
            </a:r>
            <a:r>
              <a:rPr sz="2400" spc="105" dirty="0">
                <a:latin typeface="Times New Roman"/>
                <a:cs typeface="Times New Roman"/>
              </a:rPr>
              <a:t>instead </a:t>
            </a:r>
            <a:r>
              <a:rPr sz="2400" spc="90" dirty="0">
                <a:latin typeface="Times New Roman"/>
                <a:cs typeface="Times New Roman"/>
              </a:rPr>
              <a:t>it  </a:t>
            </a:r>
            <a:r>
              <a:rPr sz="2400" spc="114" dirty="0">
                <a:latin typeface="Times New Roman"/>
                <a:cs typeface="Times New Roman"/>
              </a:rPr>
              <a:t>depends </a:t>
            </a:r>
            <a:r>
              <a:rPr sz="2400" spc="145" dirty="0">
                <a:latin typeface="Times New Roman"/>
                <a:cs typeface="Times New Roman"/>
              </a:rPr>
              <a:t>on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31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71540" y="5057140"/>
            <a:ext cx="2893060" cy="1277620"/>
          </a:xfrm>
          <a:custGeom>
            <a:avLst/>
            <a:gdLst/>
            <a:ahLst/>
            <a:cxnLst/>
            <a:rect l="l" t="t" r="r" b="b"/>
            <a:pathLst>
              <a:path w="2893059" h="1277620">
                <a:moveTo>
                  <a:pt x="2893060" y="0"/>
                </a:moveTo>
                <a:lnTo>
                  <a:pt x="0" y="0"/>
                </a:lnTo>
                <a:lnTo>
                  <a:pt x="0" y="1277620"/>
                </a:lnTo>
                <a:lnTo>
                  <a:pt x="2893060" y="1277620"/>
                </a:lnTo>
                <a:close/>
              </a:path>
            </a:pathLst>
          </a:custGeom>
          <a:solidFill>
            <a:srgbClr val="A4C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71540" y="5057140"/>
            <a:ext cx="2893060" cy="1277620"/>
          </a:xfrm>
          <a:prstGeom prst="rect">
            <a:avLst/>
          </a:prstGeom>
          <a:ln w="25518">
            <a:solidFill>
              <a:srgbClr val="778D33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93980" marR="87630" algn="ctr">
              <a:lnSpc>
                <a:spcPct val="100000"/>
              </a:lnSpc>
              <a:spcBef>
                <a:spcPts val="710"/>
              </a:spcBef>
            </a:pP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only 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way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400" spc="-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/>
                <a:cs typeface="Times New Roman"/>
              </a:rPr>
              <a:t>find 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400" spc="140" dirty="0">
                <a:solidFill>
                  <a:srgbClr val="FFFFFF"/>
                </a:solidFill>
                <a:latin typeface="Times New Roman"/>
                <a:cs typeface="Times New Roman"/>
              </a:rPr>
              <a:t>out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through  </a:t>
            </a:r>
            <a:r>
              <a:rPr sz="2400" spc="105" dirty="0">
                <a:solidFill>
                  <a:srgbClr val="FFFFFF"/>
                </a:solidFill>
                <a:latin typeface="Times New Roman"/>
                <a:cs typeface="Times New Roman"/>
              </a:rPr>
              <a:t>experimentation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59689"/>
            <a:ext cx="9144000" cy="1049020"/>
            <a:chOff x="0" y="59689"/>
            <a:chExt cx="9144000" cy="104902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0821" y="1290321"/>
            <a:ext cx="8663940" cy="2665730"/>
            <a:chOff x="210821" y="1290321"/>
            <a:chExt cx="8663940" cy="2665730"/>
          </a:xfrm>
        </p:grpSpPr>
        <p:sp>
          <p:nvSpPr>
            <p:cNvPr id="10" name="object 10"/>
            <p:cNvSpPr/>
            <p:nvPr/>
          </p:nvSpPr>
          <p:spPr>
            <a:xfrm>
              <a:off x="229869" y="1309369"/>
              <a:ext cx="8625840" cy="2627630"/>
            </a:xfrm>
            <a:custGeom>
              <a:avLst/>
              <a:gdLst/>
              <a:ahLst/>
              <a:cxnLst/>
              <a:rect l="l" t="t" r="r" b="b"/>
              <a:pathLst>
                <a:path w="8625840" h="2627629">
                  <a:moveTo>
                    <a:pt x="8187689" y="0"/>
                  </a:moveTo>
                  <a:lnTo>
                    <a:pt x="438150" y="0"/>
                  </a:lnTo>
                  <a:lnTo>
                    <a:pt x="394289" y="2863"/>
                  </a:lnTo>
                  <a:lnTo>
                    <a:pt x="350848" y="11194"/>
                  </a:lnTo>
                  <a:lnTo>
                    <a:pt x="308213" y="24597"/>
                  </a:lnTo>
                  <a:lnTo>
                    <a:pt x="266771" y="42681"/>
                  </a:lnTo>
                  <a:lnTo>
                    <a:pt x="226906" y="65052"/>
                  </a:lnTo>
                  <a:lnTo>
                    <a:pt x="189006" y="91318"/>
                  </a:lnTo>
                  <a:lnTo>
                    <a:pt x="153456" y="121085"/>
                  </a:lnTo>
                  <a:lnTo>
                    <a:pt x="120643" y="153962"/>
                  </a:lnTo>
                  <a:lnTo>
                    <a:pt x="90952" y="189555"/>
                  </a:lnTo>
                  <a:lnTo>
                    <a:pt x="64770" y="227471"/>
                  </a:lnTo>
                  <a:lnTo>
                    <a:pt x="42482" y="267317"/>
                  </a:lnTo>
                  <a:lnTo>
                    <a:pt x="24475" y="308701"/>
                  </a:lnTo>
                  <a:lnTo>
                    <a:pt x="11135" y="351230"/>
                  </a:lnTo>
                  <a:lnTo>
                    <a:pt x="2848" y="394510"/>
                  </a:lnTo>
                  <a:lnTo>
                    <a:pt x="0" y="438150"/>
                  </a:lnTo>
                  <a:lnTo>
                    <a:pt x="0" y="2189479"/>
                  </a:lnTo>
                  <a:lnTo>
                    <a:pt x="2848" y="2233340"/>
                  </a:lnTo>
                  <a:lnTo>
                    <a:pt x="11135" y="2276781"/>
                  </a:lnTo>
                  <a:lnTo>
                    <a:pt x="24475" y="2319416"/>
                  </a:lnTo>
                  <a:lnTo>
                    <a:pt x="42482" y="2360858"/>
                  </a:lnTo>
                  <a:lnTo>
                    <a:pt x="64769" y="2400723"/>
                  </a:lnTo>
                  <a:lnTo>
                    <a:pt x="90952" y="2438623"/>
                  </a:lnTo>
                  <a:lnTo>
                    <a:pt x="120643" y="2474173"/>
                  </a:lnTo>
                  <a:lnTo>
                    <a:pt x="153456" y="2506986"/>
                  </a:lnTo>
                  <a:lnTo>
                    <a:pt x="189006" y="2536677"/>
                  </a:lnTo>
                  <a:lnTo>
                    <a:pt x="226906" y="2562859"/>
                  </a:lnTo>
                  <a:lnTo>
                    <a:pt x="266771" y="2585147"/>
                  </a:lnTo>
                  <a:lnTo>
                    <a:pt x="308213" y="2603154"/>
                  </a:lnTo>
                  <a:lnTo>
                    <a:pt x="350848" y="2616494"/>
                  </a:lnTo>
                  <a:lnTo>
                    <a:pt x="394289" y="2624781"/>
                  </a:lnTo>
                  <a:lnTo>
                    <a:pt x="438150" y="2627629"/>
                  </a:lnTo>
                  <a:lnTo>
                    <a:pt x="8187689" y="2627629"/>
                  </a:lnTo>
                  <a:lnTo>
                    <a:pt x="8231329" y="2624781"/>
                  </a:lnTo>
                  <a:lnTo>
                    <a:pt x="8274609" y="2616494"/>
                  </a:lnTo>
                  <a:lnTo>
                    <a:pt x="8317138" y="2603154"/>
                  </a:lnTo>
                  <a:lnTo>
                    <a:pt x="8358522" y="2585147"/>
                  </a:lnTo>
                  <a:lnTo>
                    <a:pt x="8398368" y="2562860"/>
                  </a:lnTo>
                  <a:lnTo>
                    <a:pt x="8436284" y="2536677"/>
                  </a:lnTo>
                  <a:lnTo>
                    <a:pt x="8471877" y="2506986"/>
                  </a:lnTo>
                  <a:lnTo>
                    <a:pt x="8504754" y="2474173"/>
                  </a:lnTo>
                  <a:lnTo>
                    <a:pt x="8534521" y="2438623"/>
                  </a:lnTo>
                  <a:lnTo>
                    <a:pt x="8560787" y="2400723"/>
                  </a:lnTo>
                  <a:lnTo>
                    <a:pt x="8583158" y="2360858"/>
                  </a:lnTo>
                  <a:lnTo>
                    <a:pt x="8601242" y="2319416"/>
                  </a:lnTo>
                  <a:lnTo>
                    <a:pt x="8614645" y="2276781"/>
                  </a:lnTo>
                  <a:lnTo>
                    <a:pt x="8622976" y="2233340"/>
                  </a:lnTo>
                  <a:lnTo>
                    <a:pt x="8625840" y="2189479"/>
                  </a:lnTo>
                  <a:lnTo>
                    <a:pt x="8625840" y="438150"/>
                  </a:lnTo>
                  <a:lnTo>
                    <a:pt x="8622976" y="394510"/>
                  </a:lnTo>
                  <a:lnTo>
                    <a:pt x="8614645" y="351230"/>
                  </a:lnTo>
                  <a:lnTo>
                    <a:pt x="8601242" y="308701"/>
                  </a:lnTo>
                  <a:lnTo>
                    <a:pt x="8583158" y="267317"/>
                  </a:lnTo>
                  <a:lnTo>
                    <a:pt x="8560787" y="227471"/>
                  </a:lnTo>
                  <a:lnTo>
                    <a:pt x="8534521" y="189555"/>
                  </a:lnTo>
                  <a:lnTo>
                    <a:pt x="8504754" y="153962"/>
                  </a:lnTo>
                  <a:lnTo>
                    <a:pt x="8471877" y="121085"/>
                  </a:lnTo>
                  <a:lnTo>
                    <a:pt x="8436284" y="91318"/>
                  </a:lnTo>
                  <a:lnTo>
                    <a:pt x="8398368" y="65052"/>
                  </a:lnTo>
                  <a:lnTo>
                    <a:pt x="8358522" y="42681"/>
                  </a:lnTo>
                  <a:lnTo>
                    <a:pt x="8317138" y="24597"/>
                  </a:lnTo>
                  <a:lnTo>
                    <a:pt x="8274609" y="11194"/>
                  </a:lnTo>
                  <a:lnTo>
                    <a:pt x="8231329" y="2863"/>
                  </a:lnTo>
                  <a:lnTo>
                    <a:pt x="8187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9869" y="1309369"/>
              <a:ext cx="8625840" cy="2627630"/>
            </a:xfrm>
            <a:custGeom>
              <a:avLst/>
              <a:gdLst/>
              <a:ahLst/>
              <a:cxnLst/>
              <a:rect l="l" t="t" r="r" b="b"/>
              <a:pathLst>
                <a:path w="8625840" h="2627629">
                  <a:moveTo>
                    <a:pt x="438150" y="0"/>
                  </a:moveTo>
                  <a:lnTo>
                    <a:pt x="394289" y="2863"/>
                  </a:lnTo>
                  <a:lnTo>
                    <a:pt x="350848" y="11194"/>
                  </a:lnTo>
                  <a:lnTo>
                    <a:pt x="308213" y="24597"/>
                  </a:lnTo>
                  <a:lnTo>
                    <a:pt x="266771" y="42681"/>
                  </a:lnTo>
                  <a:lnTo>
                    <a:pt x="226906" y="65052"/>
                  </a:lnTo>
                  <a:lnTo>
                    <a:pt x="189006" y="91318"/>
                  </a:lnTo>
                  <a:lnTo>
                    <a:pt x="153456" y="121085"/>
                  </a:lnTo>
                  <a:lnTo>
                    <a:pt x="120643" y="153962"/>
                  </a:lnTo>
                  <a:lnTo>
                    <a:pt x="90952" y="189555"/>
                  </a:lnTo>
                  <a:lnTo>
                    <a:pt x="64770" y="227471"/>
                  </a:lnTo>
                  <a:lnTo>
                    <a:pt x="42482" y="267317"/>
                  </a:lnTo>
                  <a:lnTo>
                    <a:pt x="24475" y="308701"/>
                  </a:lnTo>
                  <a:lnTo>
                    <a:pt x="11135" y="351230"/>
                  </a:lnTo>
                  <a:lnTo>
                    <a:pt x="2848" y="394510"/>
                  </a:lnTo>
                  <a:lnTo>
                    <a:pt x="0" y="438150"/>
                  </a:lnTo>
                  <a:lnTo>
                    <a:pt x="0" y="2189479"/>
                  </a:lnTo>
                  <a:lnTo>
                    <a:pt x="2848" y="2233340"/>
                  </a:lnTo>
                  <a:lnTo>
                    <a:pt x="11135" y="2276781"/>
                  </a:lnTo>
                  <a:lnTo>
                    <a:pt x="24475" y="2319416"/>
                  </a:lnTo>
                  <a:lnTo>
                    <a:pt x="42482" y="2360858"/>
                  </a:lnTo>
                  <a:lnTo>
                    <a:pt x="64769" y="2400723"/>
                  </a:lnTo>
                  <a:lnTo>
                    <a:pt x="90952" y="2438623"/>
                  </a:lnTo>
                  <a:lnTo>
                    <a:pt x="120643" y="2474173"/>
                  </a:lnTo>
                  <a:lnTo>
                    <a:pt x="153456" y="2506986"/>
                  </a:lnTo>
                  <a:lnTo>
                    <a:pt x="189006" y="2536677"/>
                  </a:lnTo>
                  <a:lnTo>
                    <a:pt x="226906" y="2562859"/>
                  </a:lnTo>
                  <a:lnTo>
                    <a:pt x="266771" y="2585147"/>
                  </a:lnTo>
                  <a:lnTo>
                    <a:pt x="308213" y="2603154"/>
                  </a:lnTo>
                  <a:lnTo>
                    <a:pt x="350848" y="2616494"/>
                  </a:lnTo>
                  <a:lnTo>
                    <a:pt x="394289" y="2624781"/>
                  </a:lnTo>
                  <a:lnTo>
                    <a:pt x="438150" y="2627629"/>
                  </a:lnTo>
                  <a:lnTo>
                    <a:pt x="8187689" y="2627629"/>
                  </a:lnTo>
                  <a:lnTo>
                    <a:pt x="8231329" y="2624781"/>
                  </a:lnTo>
                  <a:lnTo>
                    <a:pt x="8274609" y="2616494"/>
                  </a:lnTo>
                  <a:lnTo>
                    <a:pt x="8317138" y="2603154"/>
                  </a:lnTo>
                  <a:lnTo>
                    <a:pt x="8358522" y="2585147"/>
                  </a:lnTo>
                  <a:lnTo>
                    <a:pt x="8398368" y="2562860"/>
                  </a:lnTo>
                  <a:lnTo>
                    <a:pt x="8436284" y="2536677"/>
                  </a:lnTo>
                  <a:lnTo>
                    <a:pt x="8471877" y="2506986"/>
                  </a:lnTo>
                  <a:lnTo>
                    <a:pt x="8504754" y="2474173"/>
                  </a:lnTo>
                  <a:lnTo>
                    <a:pt x="8534521" y="2438623"/>
                  </a:lnTo>
                  <a:lnTo>
                    <a:pt x="8560787" y="2400723"/>
                  </a:lnTo>
                  <a:lnTo>
                    <a:pt x="8583158" y="2360858"/>
                  </a:lnTo>
                  <a:lnTo>
                    <a:pt x="8601242" y="2319416"/>
                  </a:lnTo>
                  <a:lnTo>
                    <a:pt x="8614645" y="2276781"/>
                  </a:lnTo>
                  <a:lnTo>
                    <a:pt x="8622976" y="2233340"/>
                  </a:lnTo>
                  <a:lnTo>
                    <a:pt x="8625840" y="2189479"/>
                  </a:lnTo>
                  <a:lnTo>
                    <a:pt x="8625840" y="438150"/>
                  </a:lnTo>
                  <a:lnTo>
                    <a:pt x="8622976" y="394510"/>
                  </a:lnTo>
                  <a:lnTo>
                    <a:pt x="8614645" y="351230"/>
                  </a:lnTo>
                  <a:lnTo>
                    <a:pt x="8601242" y="308701"/>
                  </a:lnTo>
                  <a:lnTo>
                    <a:pt x="8583158" y="267317"/>
                  </a:lnTo>
                  <a:lnTo>
                    <a:pt x="8560787" y="227471"/>
                  </a:lnTo>
                  <a:lnTo>
                    <a:pt x="8534521" y="189555"/>
                  </a:lnTo>
                  <a:lnTo>
                    <a:pt x="8504754" y="153962"/>
                  </a:lnTo>
                  <a:lnTo>
                    <a:pt x="8471877" y="121085"/>
                  </a:lnTo>
                  <a:lnTo>
                    <a:pt x="8436284" y="91318"/>
                  </a:lnTo>
                  <a:lnTo>
                    <a:pt x="8398368" y="65052"/>
                  </a:lnTo>
                  <a:lnTo>
                    <a:pt x="8358522" y="42681"/>
                  </a:lnTo>
                  <a:lnTo>
                    <a:pt x="8317138" y="24597"/>
                  </a:lnTo>
                  <a:lnTo>
                    <a:pt x="8274609" y="11194"/>
                  </a:lnTo>
                  <a:lnTo>
                    <a:pt x="8231329" y="2863"/>
                  </a:lnTo>
                  <a:lnTo>
                    <a:pt x="8187689" y="0"/>
                  </a:lnTo>
                  <a:lnTo>
                    <a:pt x="438150" y="0"/>
                  </a:lnTo>
                  <a:close/>
                </a:path>
                <a:path w="8625840" h="2627629">
                  <a:moveTo>
                    <a:pt x="0" y="0"/>
                  </a:moveTo>
                  <a:lnTo>
                    <a:pt x="0" y="0"/>
                  </a:lnTo>
                </a:path>
                <a:path w="8625840" h="2627629">
                  <a:moveTo>
                    <a:pt x="8625840" y="2627629"/>
                  </a:moveTo>
                  <a:lnTo>
                    <a:pt x="8625840" y="2627629"/>
                  </a:lnTo>
                </a:path>
              </a:pathLst>
            </a:custGeom>
            <a:ln w="38097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5279" y="1513839"/>
              <a:ext cx="3096260" cy="2219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7920" y="1450340"/>
            <a:ext cx="42233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When </a:t>
            </a:r>
            <a:r>
              <a:rPr sz="2400" dirty="0">
                <a:latin typeface="Arial"/>
                <a:cs typeface="Arial"/>
              </a:rPr>
              <a:t>you </a:t>
            </a:r>
            <a:r>
              <a:rPr sz="2400" spc="-5" dirty="0">
                <a:latin typeface="Arial"/>
                <a:cs typeface="Arial"/>
              </a:rPr>
              <a:t>see square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brackets  around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formula it means  concentration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968240" y="2105659"/>
            <a:ext cx="205676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FF0000"/>
                </a:solidFill>
                <a:latin typeface="Arial"/>
                <a:cs typeface="Arial"/>
              </a:rPr>
              <a:t>[</a:t>
            </a:r>
            <a:r>
              <a:rPr sz="7200" spc="-5" dirty="0">
                <a:latin typeface="Arial"/>
                <a:cs typeface="Arial"/>
              </a:rPr>
              <a:t>H</a:t>
            </a:r>
            <a:r>
              <a:rPr sz="7200" spc="-10" dirty="0">
                <a:latin typeface="Arial"/>
                <a:cs typeface="Arial"/>
              </a:rPr>
              <a:t>C</a:t>
            </a:r>
            <a:r>
              <a:rPr sz="7200" dirty="0">
                <a:latin typeface="Arial"/>
                <a:cs typeface="Arial"/>
              </a:rPr>
              <a:t>l</a:t>
            </a:r>
            <a:r>
              <a:rPr sz="7200" dirty="0">
                <a:solidFill>
                  <a:srgbClr val="FF0000"/>
                </a:solidFill>
                <a:latin typeface="Arial"/>
                <a:cs typeface="Arial"/>
              </a:rPr>
              <a:t>]</a:t>
            </a:r>
            <a:endParaRPr sz="7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660" y="3305809"/>
            <a:ext cx="8641080" cy="284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73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… means </a:t>
            </a:r>
            <a:r>
              <a:rPr sz="2400" spc="-5" dirty="0">
                <a:latin typeface="Arial"/>
                <a:cs typeface="Arial"/>
              </a:rPr>
              <a:t>concentration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HCl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50">
              <a:latin typeface="Arial"/>
              <a:cs typeface="Arial"/>
            </a:endParaRPr>
          </a:p>
          <a:p>
            <a:pPr marL="12700" marR="325374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So, </a:t>
            </a:r>
            <a:r>
              <a:rPr sz="2400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could say that the rate is  </a:t>
            </a:r>
            <a:r>
              <a:rPr sz="2400" spc="-10" dirty="0">
                <a:latin typeface="Arial"/>
                <a:cs typeface="Arial"/>
              </a:rPr>
              <a:t>proportional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 concentrations of the  reactants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R="586740" algn="ctr">
              <a:lnSpc>
                <a:spcPct val="100000"/>
              </a:lnSpc>
              <a:spcBef>
                <a:spcPts val="2420"/>
              </a:spcBef>
            </a:pPr>
            <a:r>
              <a:rPr sz="3200" dirty="0">
                <a:latin typeface="Arial"/>
                <a:cs typeface="Arial"/>
              </a:rPr>
              <a:t>rate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600" spc="-1625" dirty="0">
                <a:latin typeface="UKIJ CJK"/>
                <a:cs typeface="UKIJ CJK"/>
              </a:rPr>
              <a:t>∝</a:t>
            </a:r>
            <a:r>
              <a:rPr sz="3600" spc="-60" dirty="0">
                <a:latin typeface="UKIJ CJK"/>
                <a:cs typeface="UKIJ CJK"/>
              </a:rPr>
              <a:t> </a:t>
            </a:r>
            <a:r>
              <a:rPr sz="3200" spc="75" dirty="0">
                <a:latin typeface="UKIJ CJK"/>
                <a:cs typeface="UKIJ CJK"/>
              </a:rPr>
              <a:t>[X][Y]</a:t>
            </a:r>
            <a:endParaRPr sz="32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359" y="1761490"/>
            <a:ext cx="2197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rate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600" spc="-1625" dirty="0">
                <a:latin typeface="UKIJ CJK"/>
                <a:cs typeface="UKIJ CJK"/>
              </a:rPr>
              <a:t>∝</a:t>
            </a:r>
            <a:r>
              <a:rPr sz="3600" spc="-95" dirty="0">
                <a:latin typeface="UKIJ CJK"/>
                <a:cs typeface="UKIJ CJK"/>
              </a:rPr>
              <a:t> </a:t>
            </a:r>
            <a:r>
              <a:rPr sz="3200" spc="75" dirty="0">
                <a:latin typeface="UKIJ CJK"/>
                <a:cs typeface="UKIJ CJK"/>
              </a:rPr>
              <a:t>[X][Y]</a:t>
            </a:r>
            <a:endParaRPr sz="3200">
              <a:latin typeface="UKIJ CJK"/>
              <a:cs typeface="UKIJ CJ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2290" y="1423669"/>
            <a:ext cx="2646680" cy="1369060"/>
          </a:xfrm>
          <a:custGeom>
            <a:avLst/>
            <a:gdLst/>
            <a:ahLst/>
            <a:cxnLst/>
            <a:rect l="l" t="t" r="r" b="b"/>
            <a:pathLst>
              <a:path w="2646680" h="1369060">
                <a:moveTo>
                  <a:pt x="228600" y="0"/>
                </a:moveTo>
                <a:lnTo>
                  <a:pt x="185960" y="5134"/>
                </a:lnTo>
                <a:lnTo>
                  <a:pt x="144660" y="19645"/>
                </a:lnTo>
                <a:lnTo>
                  <a:pt x="106040" y="42192"/>
                </a:lnTo>
                <a:lnTo>
                  <a:pt x="71437" y="71437"/>
                </a:lnTo>
                <a:lnTo>
                  <a:pt x="42192" y="106040"/>
                </a:lnTo>
                <a:lnTo>
                  <a:pt x="19645" y="144660"/>
                </a:lnTo>
                <a:lnTo>
                  <a:pt x="5134" y="185960"/>
                </a:lnTo>
                <a:lnTo>
                  <a:pt x="0" y="228600"/>
                </a:lnTo>
                <a:lnTo>
                  <a:pt x="0" y="1140459"/>
                </a:lnTo>
                <a:lnTo>
                  <a:pt x="5134" y="1183099"/>
                </a:lnTo>
                <a:lnTo>
                  <a:pt x="19645" y="1224399"/>
                </a:lnTo>
                <a:lnTo>
                  <a:pt x="42192" y="1263019"/>
                </a:lnTo>
                <a:lnTo>
                  <a:pt x="71437" y="1297622"/>
                </a:lnTo>
                <a:lnTo>
                  <a:pt x="106040" y="1326867"/>
                </a:lnTo>
                <a:lnTo>
                  <a:pt x="144660" y="1349414"/>
                </a:lnTo>
                <a:lnTo>
                  <a:pt x="185960" y="1363925"/>
                </a:lnTo>
                <a:lnTo>
                  <a:pt x="228600" y="1369059"/>
                </a:lnTo>
                <a:lnTo>
                  <a:pt x="2418079" y="1369059"/>
                </a:lnTo>
                <a:lnTo>
                  <a:pt x="2460719" y="1363925"/>
                </a:lnTo>
                <a:lnTo>
                  <a:pt x="2502019" y="1349414"/>
                </a:lnTo>
                <a:lnTo>
                  <a:pt x="2540639" y="1326867"/>
                </a:lnTo>
                <a:lnTo>
                  <a:pt x="2575242" y="1297622"/>
                </a:lnTo>
                <a:lnTo>
                  <a:pt x="2604487" y="1263019"/>
                </a:lnTo>
                <a:lnTo>
                  <a:pt x="2627034" y="1224399"/>
                </a:lnTo>
                <a:lnTo>
                  <a:pt x="2641545" y="1183099"/>
                </a:lnTo>
                <a:lnTo>
                  <a:pt x="2646679" y="1140459"/>
                </a:lnTo>
                <a:lnTo>
                  <a:pt x="2646679" y="228600"/>
                </a:lnTo>
                <a:lnTo>
                  <a:pt x="2641545" y="185960"/>
                </a:lnTo>
                <a:lnTo>
                  <a:pt x="2627034" y="144660"/>
                </a:lnTo>
                <a:lnTo>
                  <a:pt x="2604487" y="106040"/>
                </a:lnTo>
                <a:lnTo>
                  <a:pt x="2575242" y="71437"/>
                </a:lnTo>
                <a:lnTo>
                  <a:pt x="2540639" y="42192"/>
                </a:lnTo>
                <a:lnTo>
                  <a:pt x="2502019" y="19645"/>
                </a:lnTo>
                <a:lnTo>
                  <a:pt x="2460719" y="5134"/>
                </a:lnTo>
                <a:lnTo>
                  <a:pt x="2418079" y="0"/>
                </a:lnTo>
                <a:lnTo>
                  <a:pt x="228600" y="0"/>
                </a:lnTo>
                <a:close/>
              </a:path>
              <a:path w="2646680" h="1369060">
                <a:moveTo>
                  <a:pt x="0" y="0"/>
                </a:moveTo>
                <a:lnTo>
                  <a:pt x="0" y="0"/>
                </a:lnTo>
              </a:path>
              <a:path w="2646680" h="1369060">
                <a:moveTo>
                  <a:pt x="2646679" y="1369059"/>
                </a:moveTo>
                <a:lnTo>
                  <a:pt x="2646679" y="1369059"/>
                </a:lnTo>
              </a:path>
            </a:pathLst>
          </a:custGeom>
          <a:ln w="38097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651191" y="1908750"/>
            <a:ext cx="956944" cy="348615"/>
            <a:chOff x="3651191" y="1908750"/>
            <a:chExt cx="956944" cy="348615"/>
          </a:xfrm>
        </p:grpSpPr>
        <p:sp>
          <p:nvSpPr>
            <p:cNvPr id="5" name="object 5"/>
            <p:cNvSpPr/>
            <p:nvPr/>
          </p:nvSpPr>
          <p:spPr>
            <a:xfrm>
              <a:off x="3663950" y="1921509"/>
              <a:ext cx="930910" cy="322580"/>
            </a:xfrm>
            <a:custGeom>
              <a:avLst/>
              <a:gdLst/>
              <a:ahLst/>
              <a:cxnLst/>
              <a:rect l="l" t="t" r="r" b="b"/>
              <a:pathLst>
                <a:path w="930910" h="322580">
                  <a:moveTo>
                    <a:pt x="769620" y="0"/>
                  </a:moveTo>
                  <a:lnTo>
                    <a:pt x="769620" y="81279"/>
                  </a:lnTo>
                  <a:lnTo>
                    <a:pt x="0" y="81279"/>
                  </a:lnTo>
                  <a:lnTo>
                    <a:pt x="0" y="242569"/>
                  </a:lnTo>
                  <a:lnTo>
                    <a:pt x="769620" y="242569"/>
                  </a:lnTo>
                  <a:lnTo>
                    <a:pt x="769620" y="322579"/>
                  </a:lnTo>
                  <a:lnTo>
                    <a:pt x="930910" y="161289"/>
                  </a:lnTo>
                  <a:lnTo>
                    <a:pt x="76962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3950" y="1921509"/>
              <a:ext cx="930910" cy="322580"/>
            </a:xfrm>
            <a:custGeom>
              <a:avLst/>
              <a:gdLst/>
              <a:ahLst/>
              <a:cxnLst/>
              <a:rect l="l" t="t" r="r" b="b"/>
              <a:pathLst>
                <a:path w="930910" h="322580">
                  <a:moveTo>
                    <a:pt x="0" y="81279"/>
                  </a:moveTo>
                  <a:lnTo>
                    <a:pt x="769620" y="81279"/>
                  </a:lnTo>
                  <a:lnTo>
                    <a:pt x="769620" y="0"/>
                  </a:lnTo>
                  <a:lnTo>
                    <a:pt x="930910" y="161289"/>
                  </a:lnTo>
                  <a:lnTo>
                    <a:pt x="769620" y="322579"/>
                  </a:lnTo>
                  <a:lnTo>
                    <a:pt x="769620" y="242569"/>
                  </a:lnTo>
                  <a:lnTo>
                    <a:pt x="0" y="242569"/>
                  </a:lnTo>
                  <a:lnTo>
                    <a:pt x="0" y="81279"/>
                  </a:lnTo>
                  <a:close/>
                </a:path>
                <a:path w="930910" h="322580">
                  <a:moveTo>
                    <a:pt x="0" y="0"/>
                  </a:moveTo>
                  <a:lnTo>
                    <a:pt x="0" y="0"/>
                  </a:lnTo>
                </a:path>
                <a:path w="930910" h="322580">
                  <a:moveTo>
                    <a:pt x="930910" y="322579"/>
                  </a:moveTo>
                  <a:lnTo>
                    <a:pt x="930910" y="322579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842450" y="1277560"/>
            <a:ext cx="4064635" cy="1661795"/>
            <a:chOff x="4842450" y="1277560"/>
            <a:chExt cx="4064635" cy="1661795"/>
          </a:xfrm>
        </p:grpSpPr>
        <p:sp>
          <p:nvSpPr>
            <p:cNvPr id="8" name="object 8"/>
            <p:cNvSpPr/>
            <p:nvPr/>
          </p:nvSpPr>
          <p:spPr>
            <a:xfrm>
              <a:off x="4855209" y="1290320"/>
              <a:ext cx="4038600" cy="1635760"/>
            </a:xfrm>
            <a:custGeom>
              <a:avLst/>
              <a:gdLst/>
              <a:ahLst/>
              <a:cxnLst/>
              <a:rect l="l" t="t" r="r" b="b"/>
              <a:pathLst>
                <a:path w="4038600" h="1635760">
                  <a:moveTo>
                    <a:pt x="3765549" y="0"/>
                  </a:moveTo>
                  <a:lnTo>
                    <a:pt x="271779" y="0"/>
                  </a:lnTo>
                  <a:lnTo>
                    <a:pt x="226669" y="4848"/>
                  </a:lnTo>
                  <a:lnTo>
                    <a:pt x="182677" y="18654"/>
                  </a:lnTo>
                  <a:lnTo>
                    <a:pt x="140922" y="40310"/>
                  </a:lnTo>
                  <a:lnTo>
                    <a:pt x="102523" y="68708"/>
                  </a:lnTo>
                  <a:lnTo>
                    <a:pt x="68597" y="102741"/>
                  </a:lnTo>
                  <a:lnTo>
                    <a:pt x="40263" y="141299"/>
                  </a:lnTo>
                  <a:lnTo>
                    <a:pt x="18640" y="183275"/>
                  </a:lnTo>
                  <a:lnTo>
                    <a:pt x="4846" y="227561"/>
                  </a:lnTo>
                  <a:lnTo>
                    <a:pt x="0" y="273050"/>
                  </a:lnTo>
                  <a:lnTo>
                    <a:pt x="0" y="1362709"/>
                  </a:lnTo>
                  <a:lnTo>
                    <a:pt x="4846" y="1408198"/>
                  </a:lnTo>
                  <a:lnTo>
                    <a:pt x="18640" y="1452484"/>
                  </a:lnTo>
                  <a:lnTo>
                    <a:pt x="40263" y="1494460"/>
                  </a:lnTo>
                  <a:lnTo>
                    <a:pt x="68597" y="1533018"/>
                  </a:lnTo>
                  <a:lnTo>
                    <a:pt x="102523" y="1567051"/>
                  </a:lnTo>
                  <a:lnTo>
                    <a:pt x="140922" y="1595449"/>
                  </a:lnTo>
                  <a:lnTo>
                    <a:pt x="182677" y="1617105"/>
                  </a:lnTo>
                  <a:lnTo>
                    <a:pt x="226669" y="1630911"/>
                  </a:lnTo>
                  <a:lnTo>
                    <a:pt x="271779" y="1635759"/>
                  </a:lnTo>
                  <a:lnTo>
                    <a:pt x="3765549" y="1635759"/>
                  </a:lnTo>
                  <a:lnTo>
                    <a:pt x="3810703" y="1630911"/>
                  </a:lnTo>
                  <a:lnTo>
                    <a:pt x="3854812" y="1617105"/>
                  </a:lnTo>
                  <a:lnTo>
                    <a:pt x="3896736" y="1595449"/>
                  </a:lnTo>
                  <a:lnTo>
                    <a:pt x="3935336" y="1567051"/>
                  </a:lnTo>
                  <a:lnTo>
                    <a:pt x="3969472" y="1533018"/>
                  </a:lnTo>
                  <a:lnTo>
                    <a:pt x="3998007" y="1494460"/>
                  </a:lnTo>
                  <a:lnTo>
                    <a:pt x="4019799" y="1452484"/>
                  </a:lnTo>
                  <a:lnTo>
                    <a:pt x="4033709" y="1408198"/>
                  </a:lnTo>
                  <a:lnTo>
                    <a:pt x="4038599" y="1362709"/>
                  </a:lnTo>
                  <a:lnTo>
                    <a:pt x="4038599" y="273050"/>
                  </a:lnTo>
                  <a:lnTo>
                    <a:pt x="4033709" y="227561"/>
                  </a:lnTo>
                  <a:lnTo>
                    <a:pt x="4019799" y="183275"/>
                  </a:lnTo>
                  <a:lnTo>
                    <a:pt x="3998007" y="141299"/>
                  </a:lnTo>
                  <a:lnTo>
                    <a:pt x="3969472" y="102741"/>
                  </a:lnTo>
                  <a:lnTo>
                    <a:pt x="3935336" y="68708"/>
                  </a:lnTo>
                  <a:lnTo>
                    <a:pt x="3896736" y="40310"/>
                  </a:lnTo>
                  <a:lnTo>
                    <a:pt x="3854812" y="18654"/>
                  </a:lnTo>
                  <a:lnTo>
                    <a:pt x="3810703" y="4848"/>
                  </a:lnTo>
                  <a:lnTo>
                    <a:pt x="37655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5209" y="1290320"/>
              <a:ext cx="4038600" cy="1635760"/>
            </a:xfrm>
            <a:custGeom>
              <a:avLst/>
              <a:gdLst/>
              <a:ahLst/>
              <a:cxnLst/>
              <a:rect l="l" t="t" r="r" b="b"/>
              <a:pathLst>
                <a:path w="4038600" h="1635760">
                  <a:moveTo>
                    <a:pt x="271779" y="0"/>
                  </a:moveTo>
                  <a:lnTo>
                    <a:pt x="226669" y="4848"/>
                  </a:lnTo>
                  <a:lnTo>
                    <a:pt x="182677" y="18654"/>
                  </a:lnTo>
                  <a:lnTo>
                    <a:pt x="140922" y="40310"/>
                  </a:lnTo>
                  <a:lnTo>
                    <a:pt x="102523" y="68708"/>
                  </a:lnTo>
                  <a:lnTo>
                    <a:pt x="68597" y="102741"/>
                  </a:lnTo>
                  <a:lnTo>
                    <a:pt x="40263" y="141299"/>
                  </a:lnTo>
                  <a:lnTo>
                    <a:pt x="18640" y="183275"/>
                  </a:lnTo>
                  <a:lnTo>
                    <a:pt x="4846" y="227561"/>
                  </a:lnTo>
                  <a:lnTo>
                    <a:pt x="0" y="273050"/>
                  </a:lnTo>
                  <a:lnTo>
                    <a:pt x="0" y="1362709"/>
                  </a:lnTo>
                  <a:lnTo>
                    <a:pt x="4846" y="1408198"/>
                  </a:lnTo>
                  <a:lnTo>
                    <a:pt x="18640" y="1452484"/>
                  </a:lnTo>
                  <a:lnTo>
                    <a:pt x="40263" y="1494460"/>
                  </a:lnTo>
                  <a:lnTo>
                    <a:pt x="68597" y="1533018"/>
                  </a:lnTo>
                  <a:lnTo>
                    <a:pt x="102523" y="1567051"/>
                  </a:lnTo>
                  <a:lnTo>
                    <a:pt x="140922" y="1595449"/>
                  </a:lnTo>
                  <a:lnTo>
                    <a:pt x="182677" y="1617105"/>
                  </a:lnTo>
                  <a:lnTo>
                    <a:pt x="226669" y="1630911"/>
                  </a:lnTo>
                  <a:lnTo>
                    <a:pt x="271779" y="1635759"/>
                  </a:lnTo>
                  <a:lnTo>
                    <a:pt x="3765549" y="1635759"/>
                  </a:lnTo>
                  <a:lnTo>
                    <a:pt x="3810703" y="1630911"/>
                  </a:lnTo>
                  <a:lnTo>
                    <a:pt x="3854812" y="1617105"/>
                  </a:lnTo>
                  <a:lnTo>
                    <a:pt x="3896736" y="1595449"/>
                  </a:lnTo>
                  <a:lnTo>
                    <a:pt x="3935336" y="1567051"/>
                  </a:lnTo>
                  <a:lnTo>
                    <a:pt x="3969472" y="1533018"/>
                  </a:lnTo>
                  <a:lnTo>
                    <a:pt x="3998007" y="1494460"/>
                  </a:lnTo>
                  <a:lnTo>
                    <a:pt x="4019799" y="1452484"/>
                  </a:lnTo>
                  <a:lnTo>
                    <a:pt x="4033709" y="1408198"/>
                  </a:lnTo>
                  <a:lnTo>
                    <a:pt x="4038599" y="1362709"/>
                  </a:lnTo>
                  <a:lnTo>
                    <a:pt x="4038599" y="273050"/>
                  </a:lnTo>
                  <a:lnTo>
                    <a:pt x="4033709" y="227561"/>
                  </a:lnTo>
                  <a:lnTo>
                    <a:pt x="4019799" y="183275"/>
                  </a:lnTo>
                  <a:lnTo>
                    <a:pt x="3998007" y="141299"/>
                  </a:lnTo>
                  <a:lnTo>
                    <a:pt x="3969472" y="102741"/>
                  </a:lnTo>
                  <a:lnTo>
                    <a:pt x="3935336" y="68708"/>
                  </a:lnTo>
                  <a:lnTo>
                    <a:pt x="3896736" y="40310"/>
                  </a:lnTo>
                  <a:lnTo>
                    <a:pt x="3854812" y="18654"/>
                  </a:lnTo>
                  <a:lnTo>
                    <a:pt x="3810703" y="4848"/>
                  </a:lnTo>
                  <a:lnTo>
                    <a:pt x="3765549" y="0"/>
                  </a:lnTo>
                  <a:lnTo>
                    <a:pt x="271779" y="0"/>
                  </a:lnTo>
                  <a:close/>
                </a:path>
                <a:path w="4038600" h="1635760">
                  <a:moveTo>
                    <a:pt x="0" y="0"/>
                  </a:moveTo>
                  <a:lnTo>
                    <a:pt x="0" y="0"/>
                  </a:lnTo>
                </a:path>
                <a:path w="4038600" h="1635760">
                  <a:moveTo>
                    <a:pt x="4038599" y="1635759"/>
                  </a:moveTo>
                  <a:lnTo>
                    <a:pt x="4038599" y="1635759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04129" y="1546859"/>
            <a:ext cx="353567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" algn="just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solidFill>
                  <a:srgbClr val="FFFFFF"/>
                </a:solidFill>
              </a:rPr>
              <a:t>This </a:t>
            </a:r>
            <a:r>
              <a:rPr sz="2400" spc="70" dirty="0">
                <a:solidFill>
                  <a:srgbClr val="FFFFFF"/>
                </a:solidFill>
              </a:rPr>
              <a:t>suggests </a:t>
            </a:r>
            <a:r>
              <a:rPr sz="2400" spc="155" dirty="0">
                <a:solidFill>
                  <a:srgbClr val="FFFFFF"/>
                </a:solidFill>
              </a:rPr>
              <a:t>that </a:t>
            </a:r>
            <a:r>
              <a:rPr sz="2400" spc="-160" dirty="0">
                <a:solidFill>
                  <a:srgbClr val="FFFFFF"/>
                </a:solidFill>
              </a:rPr>
              <a:t>X </a:t>
            </a:r>
            <a:r>
              <a:rPr sz="2400" spc="145" dirty="0">
                <a:solidFill>
                  <a:srgbClr val="FFFFFF"/>
                </a:solidFill>
              </a:rPr>
              <a:t>and</a:t>
            </a:r>
            <a:r>
              <a:rPr sz="2400" spc="-229" dirty="0">
                <a:solidFill>
                  <a:srgbClr val="FFFFFF"/>
                </a:solidFill>
              </a:rPr>
              <a:t> </a:t>
            </a:r>
            <a:r>
              <a:rPr sz="2400" spc="-310" dirty="0">
                <a:solidFill>
                  <a:srgbClr val="FFFFFF"/>
                </a:solidFill>
              </a:rPr>
              <a:t>Y  </a:t>
            </a:r>
            <a:r>
              <a:rPr sz="2400" spc="145" dirty="0">
                <a:solidFill>
                  <a:srgbClr val="FFFFFF"/>
                </a:solidFill>
              </a:rPr>
              <a:t>both </a:t>
            </a:r>
            <a:r>
              <a:rPr sz="2400" spc="80" dirty="0">
                <a:solidFill>
                  <a:srgbClr val="FFFFFF"/>
                </a:solidFill>
              </a:rPr>
              <a:t>have </a:t>
            </a:r>
            <a:r>
              <a:rPr sz="2400" spc="135" dirty="0">
                <a:solidFill>
                  <a:srgbClr val="FFFFFF"/>
                </a:solidFill>
              </a:rPr>
              <a:t>an </a:t>
            </a:r>
            <a:r>
              <a:rPr sz="2400" spc="90" dirty="0">
                <a:solidFill>
                  <a:srgbClr val="FFFFFF"/>
                </a:solidFill>
              </a:rPr>
              <a:t>equal </a:t>
            </a:r>
            <a:r>
              <a:rPr sz="2400" spc="40" dirty="0">
                <a:solidFill>
                  <a:srgbClr val="FFFFFF"/>
                </a:solidFill>
              </a:rPr>
              <a:t>affect  </a:t>
            </a:r>
            <a:r>
              <a:rPr sz="2400" spc="145" dirty="0">
                <a:solidFill>
                  <a:srgbClr val="FFFFFF"/>
                </a:solidFill>
              </a:rPr>
              <a:t>on </a:t>
            </a:r>
            <a:r>
              <a:rPr sz="2400" spc="150" dirty="0">
                <a:solidFill>
                  <a:srgbClr val="FFFFFF"/>
                </a:solidFill>
              </a:rPr>
              <a:t>the</a:t>
            </a:r>
            <a:r>
              <a:rPr sz="2400" spc="-420" dirty="0">
                <a:solidFill>
                  <a:srgbClr val="FFFFFF"/>
                </a:solidFill>
              </a:rPr>
              <a:t> </a:t>
            </a:r>
            <a:r>
              <a:rPr sz="2400" spc="114" dirty="0">
                <a:solidFill>
                  <a:srgbClr val="FFFFFF"/>
                </a:solidFill>
              </a:rPr>
              <a:t>rate </a:t>
            </a:r>
            <a:r>
              <a:rPr sz="2400" spc="15" dirty="0">
                <a:solidFill>
                  <a:srgbClr val="FFFFFF"/>
                </a:solidFill>
              </a:rPr>
              <a:t>of </a:t>
            </a:r>
            <a:r>
              <a:rPr sz="2400" spc="100" dirty="0">
                <a:solidFill>
                  <a:srgbClr val="FFFFFF"/>
                </a:solidFill>
              </a:rPr>
              <a:t>this </a:t>
            </a:r>
            <a:r>
              <a:rPr sz="2400" spc="95" dirty="0">
                <a:solidFill>
                  <a:srgbClr val="FFFFFF"/>
                </a:solidFill>
              </a:rPr>
              <a:t>reaction</a:t>
            </a:r>
            <a:endParaRPr sz="2400"/>
          </a:p>
        </p:txBody>
      </p:sp>
      <p:grpSp>
        <p:nvGrpSpPr>
          <p:cNvPr id="11" name="object 11"/>
          <p:cNvGrpSpPr/>
          <p:nvPr/>
        </p:nvGrpSpPr>
        <p:grpSpPr>
          <a:xfrm>
            <a:off x="166371" y="2985770"/>
            <a:ext cx="3332479" cy="1822450"/>
            <a:chOff x="166371" y="2985770"/>
            <a:chExt cx="3332479" cy="1822450"/>
          </a:xfrm>
        </p:grpSpPr>
        <p:sp>
          <p:nvSpPr>
            <p:cNvPr id="12" name="object 12"/>
            <p:cNvSpPr/>
            <p:nvPr/>
          </p:nvSpPr>
          <p:spPr>
            <a:xfrm>
              <a:off x="185419" y="3169920"/>
              <a:ext cx="3294379" cy="1619250"/>
            </a:xfrm>
            <a:custGeom>
              <a:avLst/>
              <a:gdLst/>
              <a:ahLst/>
              <a:cxnLst/>
              <a:rect l="l" t="t" r="r" b="b"/>
              <a:pathLst>
                <a:path w="3294379" h="1619250">
                  <a:moveTo>
                    <a:pt x="270509" y="0"/>
                  </a:moveTo>
                  <a:lnTo>
                    <a:pt x="225443" y="4803"/>
                  </a:lnTo>
                  <a:lnTo>
                    <a:pt x="181568" y="18480"/>
                  </a:lnTo>
                  <a:lnTo>
                    <a:pt x="139982" y="39934"/>
                  </a:lnTo>
                  <a:lnTo>
                    <a:pt x="101782" y="68067"/>
                  </a:lnTo>
                  <a:lnTo>
                    <a:pt x="68067" y="101782"/>
                  </a:lnTo>
                  <a:lnTo>
                    <a:pt x="39934" y="139982"/>
                  </a:lnTo>
                  <a:lnTo>
                    <a:pt x="18480" y="181568"/>
                  </a:lnTo>
                  <a:lnTo>
                    <a:pt x="4803" y="225443"/>
                  </a:lnTo>
                  <a:lnTo>
                    <a:pt x="0" y="270509"/>
                  </a:lnTo>
                  <a:lnTo>
                    <a:pt x="0" y="1350009"/>
                  </a:lnTo>
                  <a:lnTo>
                    <a:pt x="4803" y="1394698"/>
                  </a:lnTo>
                  <a:lnTo>
                    <a:pt x="18480" y="1438279"/>
                  </a:lnTo>
                  <a:lnTo>
                    <a:pt x="39934" y="1479644"/>
                  </a:lnTo>
                  <a:lnTo>
                    <a:pt x="68067" y="1517684"/>
                  </a:lnTo>
                  <a:lnTo>
                    <a:pt x="101782" y="1551293"/>
                  </a:lnTo>
                  <a:lnTo>
                    <a:pt x="139982" y="1579362"/>
                  </a:lnTo>
                  <a:lnTo>
                    <a:pt x="181568" y="1600783"/>
                  </a:lnTo>
                  <a:lnTo>
                    <a:pt x="225443" y="1614448"/>
                  </a:lnTo>
                  <a:lnTo>
                    <a:pt x="270509" y="1619249"/>
                  </a:lnTo>
                  <a:lnTo>
                    <a:pt x="3025140" y="1619249"/>
                  </a:lnTo>
                  <a:lnTo>
                    <a:pt x="3069828" y="1614448"/>
                  </a:lnTo>
                  <a:lnTo>
                    <a:pt x="3113409" y="1600783"/>
                  </a:lnTo>
                  <a:lnTo>
                    <a:pt x="3154774" y="1579362"/>
                  </a:lnTo>
                  <a:lnTo>
                    <a:pt x="3192814" y="1551293"/>
                  </a:lnTo>
                  <a:lnTo>
                    <a:pt x="3226423" y="1517684"/>
                  </a:lnTo>
                  <a:lnTo>
                    <a:pt x="3254492" y="1479644"/>
                  </a:lnTo>
                  <a:lnTo>
                    <a:pt x="3275913" y="1438279"/>
                  </a:lnTo>
                  <a:lnTo>
                    <a:pt x="3289578" y="1394698"/>
                  </a:lnTo>
                  <a:lnTo>
                    <a:pt x="3294379" y="1350009"/>
                  </a:lnTo>
                  <a:lnTo>
                    <a:pt x="3294379" y="270509"/>
                  </a:lnTo>
                  <a:lnTo>
                    <a:pt x="3289578" y="225443"/>
                  </a:lnTo>
                  <a:lnTo>
                    <a:pt x="3275913" y="181568"/>
                  </a:lnTo>
                  <a:lnTo>
                    <a:pt x="3254492" y="139982"/>
                  </a:lnTo>
                  <a:lnTo>
                    <a:pt x="3226423" y="101782"/>
                  </a:lnTo>
                  <a:lnTo>
                    <a:pt x="3192814" y="68067"/>
                  </a:lnTo>
                  <a:lnTo>
                    <a:pt x="3154774" y="39934"/>
                  </a:lnTo>
                  <a:lnTo>
                    <a:pt x="3113409" y="18480"/>
                  </a:lnTo>
                  <a:lnTo>
                    <a:pt x="3069828" y="4803"/>
                  </a:lnTo>
                  <a:lnTo>
                    <a:pt x="3025140" y="0"/>
                  </a:lnTo>
                  <a:lnTo>
                    <a:pt x="270509" y="0"/>
                  </a:lnTo>
                  <a:close/>
                </a:path>
                <a:path w="3294379" h="1619250">
                  <a:moveTo>
                    <a:pt x="0" y="0"/>
                  </a:moveTo>
                  <a:lnTo>
                    <a:pt x="0" y="0"/>
                  </a:lnTo>
                </a:path>
                <a:path w="3294379" h="1619250">
                  <a:moveTo>
                    <a:pt x="3294379" y="1619249"/>
                  </a:moveTo>
                  <a:lnTo>
                    <a:pt x="3294379" y="1619249"/>
                  </a:lnTo>
                </a:path>
              </a:pathLst>
            </a:custGeom>
            <a:ln w="38097">
              <a:solidFill>
                <a:srgbClr val="7D95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7009" y="2985770"/>
              <a:ext cx="1789430" cy="459740"/>
            </a:xfrm>
            <a:custGeom>
              <a:avLst/>
              <a:gdLst/>
              <a:ahLst/>
              <a:cxnLst/>
              <a:rect l="l" t="t" r="r" b="b"/>
              <a:pathLst>
                <a:path w="1789430" h="459739">
                  <a:moveTo>
                    <a:pt x="0" y="0"/>
                  </a:moveTo>
                  <a:lnTo>
                    <a:pt x="1789429" y="0"/>
                  </a:lnTo>
                  <a:lnTo>
                    <a:pt x="1789429" y="459739"/>
                  </a:lnTo>
                  <a:lnTo>
                    <a:pt x="0" y="459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651191" y="3804860"/>
            <a:ext cx="956944" cy="351155"/>
            <a:chOff x="3651191" y="3804860"/>
            <a:chExt cx="956944" cy="351155"/>
          </a:xfrm>
        </p:grpSpPr>
        <p:sp>
          <p:nvSpPr>
            <p:cNvPr id="15" name="object 15"/>
            <p:cNvSpPr/>
            <p:nvPr/>
          </p:nvSpPr>
          <p:spPr>
            <a:xfrm>
              <a:off x="3663950" y="3817619"/>
              <a:ext cx="930910" cy="325120"/>
            </a:xfrm>
            <a:custGeom>
              <a:avLst/>
              <a:gdLst/>
              <a:ahLst/>
              <a:cxnLst/>
              <a:rect l="l" t="t" r="r" b="b"/>
              <a:pathLst>
                <a:path w="930910" h="325120">
                  <a:moveTo>
                    <a:pt x="768350" y="0"/>
                  </a:moveTo>
                  <a:lnTo>
                    <a:pt x="768350" y="81279"/>
                  </a:lnTo>
                  <a:lnTo>
                    <a:pt x="0" y="81279"/>
                  </a:lnTo>
                  <a:lnTo>
                    <a:pt x="0" y="242569"/>
                  </a:lnTo>
                  <a:lnTo>
                    <a:pt x="768350" y="242569"/>
                  </a:lnTo>
                  <a:lnTo>
                    <a:pt x="768350" y="325119"/>
                  </a:lnTo>
                  <a:lnTo>
                    <a:pt x="930910" y="162559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63950" y="3817619"/>
              <a:ext cx="930910" cy="325120"/>
            </a:xfrm>
            <a:custGeom>
              <a:avLst/>
              <a:gdLst/>
              <a:ahLst/>
              <a:cxnLst/>
              <a:rect l="l" t="t" r="r" b="b"/>
              <a:pathLst>
                <a:path w="930910" h="325120">
                  <a:moveTo>
                    <a:pt x="0" y="81279"/>
                  </a:moveTo>
                  <a:lnTo>
                    <a:pt x="768350" y="81279"/>
                  </a:lnTo>
                  <a:lnTo>
                    <a:pt x="768350" y="0"/>
                  </a:lnTo>
                  <a:lnTo>
                    <a:pt x="930910" y="162559"/>
                  </a:lnTo>
                  <a:lnTo>
                    <a:pt x="768350" y="325119"/>
                  </a:lnTo>
                  <a:lnTo>
                    <a:pt x="768350" y="242569"/>
                  </a:lnTo>
                  <a:lnTo>
                    <a:pt x="0" y="242569"/>
                  </a:lnTo>
                  <a:lnTo>
                    <a:pt x="0" y="81279"/>
                  </a:lnTo>
                  <a:close/>
                </a:path>
                <a:path w="930910" h="325120">
                  <a:moveTo>
                    <a:pt x="0" y="0"/>
                  </a:moveTo>
                  <a:lnTo>
                    <a:pt x="0" y="0"/>
                  </a:lnTo>
                </a:path>
                <a:path w="930910" h="325120">
                  <a:moveTo>
                    <a:pt x="930910" y="325119"/>
                  </a:moveTo>
                  <a:lnTo>
                    <a:pt x="930910" y="325119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842450" y="3206690"/>
            <a:ext cx="4064635" cy="1660525"/>
            <a:chOff x="4842450" y="3206690"/>
            <a:chExt cx="4064635" cy="1660525"/>
          </a:xfrm>
        </p:grpSpPr>
        <p:sp>
          <p:nvSpPr>
            <p:cNvPr id="18" name="object 18"/>
            <p:cNvSpPr/>
            <p:nvPr/>
          </p:nvSpPr>
          <p:spPr>
            <a:xfrm>
              <a:off x="4855209" y="3219449"/>
              <a:ext cx="4038600" cy="1634489"/>
            </a:xfrm>
            <a:custGeom>
              <a:avLst/>
              <a:gdLst/>
              <a:ahLst/>
              <a:cxnLst/>
              <a:rect l="l" t="t" r="r" b="b"/>
              <a:pathLst>
                <a:path w="4038600" h="1634489">
                  <a:moveTo>
                    <a:pt x="3765549" y="0"/>
                  </a:moveTo>
                  <a:lnTo>
                    <a:pt x="271779" y="0"/>
                  </a:lnTo>
                  <a:lnTo>
                    <a:pt x="226669" y="4846"/>
                  </a:lnTo>
                  <a:lnTo>
                    <a:pt x="182677" y="18640"/>
                  </a:lnTo>
                  <a:lnTo>
                    <a:pt x="140922" y="40263"/>
                  </a:lnTo>
                  <a:lnTo>
                    <a:pt x="102523" y="68597"/>
                  </a:lnTo>
                  <a:lnTo>
                    <a:pt x="68597" y="102523"/>
                  </a:lnTo>
                  <a:lnTo>
                    <a:pt x="40263" y="140922"/>
                  </a:lnTo>
                  <a:lnTo>
                    <a:pt x="18640" y="182677"/>
                  </a:lnTo>
                  <a:lnTo>
                    <a:pt x="4846" y="226669"/>
                  </a:lnTo>
                  <a:lnTo>
                    <a:pt x="0" y="271779"/>
                  </a:lnTo>
                  <a:lnTo>
                    <a:pt x="0" y="1361439"/>
                  </a:lnTo>
                  <a:lnTo>
                    <a:pt x="4846" y="1406593"/>
                  </a:lnTo>
                  <a:lnTo>
                    <a:pt x="18640" y="1450702"/>
                  </a:lnTo>
                  <a:lnTo>
                    <a:pt x="40263" y="1492626"/>
                  </a:lnTo>
                  <a:lnTo>
                    <a:pt x="68597" y="1531226"/>
                  </a:lnTo>
                  <a:lnTo>
                    <a:pt x="102523" y="1565362"/>
                  </a:lnTo>
                  <a:lnTo>
                    <a:pt x="140922" y="1593897"/>
                  </a:lnTo>
                  <a:lnTo>
                    <a:pt x="182677" y="1615689"/>
                  </a:lnTo>
                  <a:lnTo>
                    <a:pt x="226669" y="1629599"/>
                  </a:lnTo>
                  <a:lnTo>
                    <a:pt x="271779" y="1634489"/>
                  </a:lnTo>
                  <a:lnTo>
                    <a:pt x="3765549" y="1634489"/>
                  </a:lnTo>
                  <a:lnTo>
                    <a:pt x="3810703" y="1629599"/>
                  </a:lnTo>
                  <a:lnTo>
                    <a:pt x="3854812" y="1615689"/>
                  </a:lnTo>
                  <a:lnTo>
                    <a:pt x="3896736" y="1593897"/>
                  </a:lnTo>
                  <a:lnTo>
                    <a:pt x="3935336" y="1565362"/>
                  </a:lnTo>
                  <a:lnTo>
                    <a:pt x="3969472" y="1531226"/>
                  </a:lnTo>
                  <a:lnTo>
                    <a:pt x="3998007" y="1492626"/>
                  </a:lnTo>
                  <a:lnTo>
                    <a:pt x="4019799" y="1450702"/>
                  </a:lnTo>
                  <a:lnTo>
                    <a:pt x="4033709" y="1406593"/>
                  </a:lnTo>
                  <a:lnTo>
                    <a:pt x="4038599" y="1361439"/>
                  </a:lnTo>
                  <a:lnTo>
                    <a:pt x="4038599" y="271779"/>
                  </a:lnTo>
                  <a:lnTo>
                    <a:pt x="4033709" y="226669"/>
                  </a:lnTo>
                  <a:lnTo>
                    <a:pt x="4019799" y="182677"/>
                  </a:lnTo>
                  <a:lnTo>
                    <a:pt x="3998007" y="140922"/>
                  </a:lnTo>
                  <a:lnTo>
                    <a:pt x="3969472" y="102523"/>
                  </a:lnTo>
                  <a:lnTo>
                    <a:pt x="3935336" y="68597"/>
                  </a:lnTo>
                  <a:lnTo>
                    <a:pt x="3896736" y="40263"/>
                  </a:lnTo>
                  <a:lnTo>
                    <a:pt x="3854812" y="18640"/>
                  </a:lnTo>
                  <a:lnTo>
                    <a:pt x="3810703" y="4846"/>
                  </a:lnTo>
                  <a:lnTo>
                    <a:pt x="37655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55209" y="3219449"/>
              <a:ext cx="4038600" cy="1634489"/>
            </a:xfrm>
            <a:custGeom>
              <a:avLst/>
              <a:gdLst/>
              <a:ahLst/>
              <a:cxnLst/>
              <a:rect l="l" t="t" r="r" b="b"/>
              <a:pathLst>
                <a:path w="4038600" h="1634489">
                  <a:moveTo>
                    <a:pt x="271779" y="0"/>
                  </a:moveTo>
                  <a:lnTo>
                    <a:pt x="226669" y="4846"/>
                  </a:lnTo>
                  <a:lnTo>
                    <a:pt x="182677" y="18640"/>
                  </a:lnTo>
                  <a:lnTo>
                    <a:pt x="140922" y="40263"/>
                  </a:lnTo>
                  <a:lnTo>
                    <a:pt x="102523" y="68597"/>
                  </a:lnTo>
                  <a:lnTo>
                    <a:pt x="68597" y="102523"/>
                  </a:lnTo>
                  <a:lnTo>
                    <a:pt x="40263" y="140922"/>
                  </a:lnTo>
                  <a:lnTo>
                    <a:pt x="18640" y="182677"/>
                  </a:lnTo>
                  <a:lnTo>
                    <a:pt x="4846" y="226669"/>
                  </a:lnTo>
                  <a:lnTo>
                    <a:pt x="0" y="271779"/>
                  </a:lnTo>
                  <a:lnTo>
                    <a:pt x="0" y="1361439"/>
                  </a:lnTo>
                  <a:lnTo>
                    <a:pt x="4846" y="1406593"/>
                  </a:lnTo>
                  <a:lnTo>
                    <a:pt x="18640" y="1450702"/>
                  </a:lnTo>
                  <a:lnTo>
                    <a:pt x="40263" y="1492626"/>
                  </a:lnTo>
                  <a:lnTo>
                    <a:pt x="68597" y="1531226"/>
                  </a:lnTo>
                  <a:lnTo>
                    <a:pt x="102523" y="1565362"/>
                  </a:lnTo>
                  <a:lnTo>
                    <a:pt x="140922" y="1593897"/>
                  </a:lnTo>
                  <a:lnTo>
                    <a:pt x="182677" y="1615689"/>
                  </a:lnTo>
                  <a:lnTo>
                    <a:pt x="226669" y="1629599"/>
                  </a:lnTo>
                  <a:lnTo>
                    <a:pt x="271779" y="1634489"/>
                  </a:lnTo>
                  <a:lnTo>
                    <a:pt x="3765549" y="1634489"/>
                  </a:lnTo>
                  <a:lnTo>
                    <a:pt x="3810703" y="1629599"/>
                  </a:lnTo>
                  <a:lnTo>
                    <a:pt x="3854812" y="1615689"/>
                  </a:lnTo>
                  <a:lnTo>
                    <a:pt x="3896736" y="1593897"/>
                  </a:lnTo>
                  <a:lnTo>
                    <a:pt x="3935336" y="1565362"/>
                  </a:lnTo>
                  <a:lnTo>
                    <a:pt x="3969472" y="1531226"/>
                  </a:lnTo>
                  <a:lnTo>
                    <a:pt x="3998007" y="1492626"/>
                  </a:lnTo>
                  <a:lnTo>
                    <a:pt x="4019799" y="1450702"/>
                  </a:lnTo>
                  <a:lnTo>
                    <a:pt x="4033709" y="1406593"/>
                  </a:lnTo>
                  <a:lnTo>
                    <a:pt x="4038599" y="1361439"/>
                  </a:lnTo>
                  <a:lnTo>
                    <a:pt x="4038599" y="271779"/>
                  </a:lnTo>
                  <a:lnTo>
                    <a:pt x="4033709" y="226669"/>
                  </a:lnTo>
                  <a:lnTo>
                    <a:pt x="4019799" y="182677"/>
                  </a:lnTo>
                  <a:lnTo>
                    <a:pt x="3998007" y="140922"/>
                  </a:lnTo>
                  <a:lnTo>
                    <a:pt x="3969472" y="102523"/>
                  </a:lnTo>
                  <a:lnTo>
                    <a:pt x="3935336" y="68597"/>
                  </a:lnTo>
                  <a:lnTo>
                    <a:pt x="3896736" y="40263"/>
                  </a:lnTo>
                  <a:lnTo>
                    <a:pt x="3854812" y="18640"/>
                  </a:lnTo>
                  <a:lnTo>
                    <a:pt x="3810703" y="4846"/>
                  </a:lnTo>
                  <a:lnTo>
                    <a:pt x="3765549" y="0"/>
                  </a:lnTo>
                  <a:lnTo>
                    <a:pt x="271779" y="0"/>
                  </a:lnTo>
                  <a:close/>
                </a:path>
                <a:path w="4038600" h="1634489">
                  <a:moveTo>
                    <a:pt x="0" y="0"/>
                  </a:moveTo>
                  <a:lnTo>
                    <a:pt x="0" y="0"/>
                  </a:lnTo>
                </a:path>
                <a:path w="4038600" h="1634489">
                  <a:moveTo>
                    <a:pt x="4038599" y="1634489"/>
                  </a:moveTo>
                  <a:lnTo>
                    <a:pt x="4038599" y="1634489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111750" y="3657600"/>
            <a:ext cx="35204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7744" marR="5080" indent="-995680">
              <a:lnSpc>
                <a:spcPct val="100000"/>
              </a:lnSpc>
              <a:spcBef>
                <a:spcPts val="100"/>
              </a:spcBef>
            </a:pP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rate 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reaction</a:t>
            </a:r>
            <a:r>
              <a:rPr sz="2400" spc="-3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would  </a:t>
            </a:r>
            <a:r>
              <a:rPr sz="2400" spc="55" dirty="0">
                <a:solidFill>
                  <a:srgbClr val="FFFFFF"/>
                </a:solidFill>
                <a:latin typeface="Times New Roman"/>
                <a:cs typeface="Times New Roman"/>
              </a:rPr>
              <a:t>also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double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821" y="4916170"/>
            <a:ext cx="3331210" cy="1822450"/>
            <a:chOff x="210821" y="4916170"/>
            <a:chExt cx="3331210" cy="1822450"/>
          </a:xfrm>
        </p:grpSpPr>
        <p:sp>
          <p:nvSpPr>
            <p:cNvPr id="22" name="object 22"/>
            <p:cNvSpPr/>
            <p:nvPr/>
          </p:nvSpPr>
          <p:spPr>
            <a:xfrm>
              <a:off x="229869" y="5100320"/>
              <a:ext cx="3293110" cy="1619250"/>
            </a:xfrm>
            <a:custGeom>
              <a:avLst/>
              <a:gdLst/>
              <a:ahLst/>
              <a:cxnLst/>
              <a:rect l="l" t="t" r="r" b="b"/>
              <a:pathLst>
                <a:path w="3293110" h="1619250">
                  <a:moveTo>
                    <a:pt x="269239" y="0"/>
                  </a:moveTo>
                  <a:lnTo>
                    <a:pt x="224551" y="4801"/>
                  </a:lnTo>
                  <a:lnTo>
                    <a:pt x="180970" y="18466"/>
                  </a:lnTo>
                  <a:lnTo>
                    <a:pt x="139605" y="39887"/>
                  </a:lnTo>
                  <a:lnTo>
                    <a:pt x="101565" y="67956"/>
                  </a:lnTo>
                  <a:lnTo>
                    <a:pt x="67956" y="101565"/>
                  </a:lnTo>
                  <a:lnTo>
                    <a:pt x="39887" y="139605"/>
                  </a:lnTo>
                  <a:lnTo>
                    <a:pt x="18466" y="180970"/>
                  </a:lnTo>
                  <a:lnTo>
                    <a:pt x="4801" y="224551"/>
                  </a:lnTo>
                  <a:lnTo>
                    <a:pt x="0" y="269239"/>
                  </a:lnTo>
                  <a:lnTo>
                    <a:pt x="0" y="1350009"/>
                  </a:lnTo>
                  <a:lnTo>
                    <a:pt x="4801" y="1394698"/>
                  </a:lnTo>
                  <a:lnTo>
                    <a:pt x="18466" y="1438279"/>
                  </a:lnTo>
                  <a:lnTo>
                    <a:pt x="39887" y="1479644"/>
                  </a:lnTo>
                  <a:lnTo>
                    <a:pt x="67956" y="1517684"/>
                  </a:lnTo>
                  <a:lnTo>
                    <a:pt x="101565" y="1551293"/>
                  </a:lnTo>
                  <a:lnTo>
                    <a:pt x="139605" y="1579362"/>
                  </a:lnTo>
                  <a:lnTo>
                    <a:pt x="180970" y="1600783"/>
                  </a:lnTo>
                  <a:lnTo>
                    <a:pt x="224551" y="1614448"/>
                  </a:lnTo>
                  <a:lnTo>
                    <a:pt x="269239" y="1619249"/>
                  </a:lnTo>
                  <a:lnTo>
                    <a:pt x="3022600" y="1619249"/>
                  </a:lnTo>
                  <a:lnTo>
                    <a:pt x="3067666" y="1614448"/>
                  </a:lnTo>
                  <a:lnTo>
                    <a:pt x="3111541" y="1600783"/>
                  </a:lnTo>
                  <a:lnTo>
                    <a:pt x="3153127" y="1579362"/>
                  </a:lnTo>
                  <a:lnTo>
                    <a:pt x="3191327" y="1551293"/>
                  </a:lnTo>
                  <a:lnTo>
                    <a:pt x="3225042" y="1517684"/>
                  </a:lnTo>
                  <a:lnTo>
                    <a:pt x="3253175" y="1479644"/>
                  </a:lnTo>
                  <a:lnTo>
                    <a:pt x="3274629" y="1438279"/>
                  </a:lnTo>
                  <a:lnTo>
                    <a:pt x="3288306" y="1394698"/>
                  </a:lnTo>
                  <a:lnTo>
                    <a:pt x="3293109" y="1350009"/>
                  </a:lnTo>
                  <a:lnTo>
                    <a:pt x="3293109" y="269239"/>
                  </a:lnTo>
                  <a:lnTo>
                    <a:pt x="3288306" y="224551"/>
                  </a:lnTo>
                  <a:lnTo>
                    <a:pt x="3274629" y="180970"/>
                  </a:lnTo>
                  <a:lnTo>
                    <a:pt x="3253175" y="139605"/>
                  </a:lnTo>
                  <a:lnTo>
                    <a:pt x="3225042" y="101565"/>
                  </a:lnTo>
                  <a:lnTo>
                    <a:pt x="3191327" y="67956"/>
                  </a:lnTo>
                  <a:lnTo>
                    <a:pt x="3153127" y="39887"/>
                  </a:lnTo>
                  <a:lnTo>
                    <a:pt x="3111541" y="18466"/>
                  </a:lnTo>
                  <a:lnTo>
                    <a:pt x="3067666" y="4801"/>
                  </a:lnTo>
                  <a:lnTo>
                    <a:pt x="3022600" y="0"/>
                  </a:lnTo>
                  <a:lnTo>
                    <a:pt x="269239" y="0"/>
                  </a:lnTo>
                  <a:close/>
                </a:path>
                <a:path w="3293110" h="1619250">
                  <a:moveTo>
                    <a:pt x="0" y="0"/>
                  </a:moveTo>
                  <a:lnTo>
                    <a:pt x="0" y="0"/>
                  </a:lnTo>
                </a:path>
                <a:path w="3293110" h="1619250">
                  <a:moveTo>
                    <a:pt x="3293109" y="1619249"/>
                  </a:moveTo>
                  <a:lnTo>
                    <a:pt x="3293109" y="1619249"/>
                  </a:lnTo>
                </a:path>
              </a:pathLst>
            </a:custGeom>
            <a:ln w="38097">
              <a:solidFill>
                <a:srgbClr val="7D95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919" y="4916170"/>
              <a:ext cx="1790700" cy="459740"/>
            </a:xfrm>
            <a:custGeom>
              <a:avLst/>
              <a:gdLst/>
              <a:ahLst/>
              <a:cxnLst/>
              <a:rect l="l" t="t" r="r" b="b"/>
              <a:pathLst>
                <a:path w="1790700" h="459739">
                  <a:moveTo>
                    <a:pt x="0" y="0"/>
                  </a:moveTo>
                  <a:lnTo>
                    <a:pt x="1790700" y="0"/>
                  </a:lnTo>
                  <a:lnTo>
                    <a:pt x="1790700" y="459739"/>
                  </a:lnTo>
                  <a:lnTo>
                    <a:pt x="0" y="459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2720" y="2992119"/>
            <a:ext cx="3237865" cy="32931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R="1372870" algn="ctr">
              <a:lnSpc>
                <a:spcPct val="100000"/>
              </a:lnSpc>
              <a:spcBef>
                <a:spcPts val="32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227329" marR="74930" algn="ctr">
              <a:lnSpc>
                <a:spcPct val="100000"/>
              </a:lnSpc>
              <a:spcBef>
                <a:spcPts val="220"/>
              </a:spcBef>
            </a:pPr>
            <a:r>
              <a:rPr sz="2400" spc="-5" dirty="0">
                <a:latin typeface="Arial"/>
                <a:cs typeface="Arial"/>
              </a:rPr>
              <a:t>What would </a:t>
            </a:r>
            <a:r>
              <a:rPr sz="2400" spc="-10" dirty="0">
                <a:latin typeface="Arial"/>
                <a:cs typeface="Arial"/>
              </a:rPr>
              <a:t>happen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if  </a:t>
            </a:r>
            <a:r>
              <a:rPr sz="2400" dirty="0">
                <a:latin typeface="Arial"/>
                <a:cs typeface="Arial"/>
              </a:rPr>
              <a:t>we </a:t>
            </a:r>
            <a:r>
              <a:rPr sz="2400" spc="-10" dirty="0">
                <a:latin typeface="Arial"/>
                <a:cs typeface="Arial"/>
              </a:rPr>
              <a:t>double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concentration of </a:t>
            </a:r>
            <a:r>
              <a:rPr sz="2400" dirty="0">
                <a:latin typeface="Arial"/>
                <a:cs typeface="Arial"/>
              </a:rPr>
              <a:t>X </a:t>
            </a:r>
            <a:r>
              <a:rPr sz="2400" spc="-5" dirty="0">
                <a:latin typeface="Arial"/>
                <a:cs typeface="Arial"/>
              </a:rPr>
              <a:t>or  </a:t>
            </a:r>
            <a:r>
              <a:rPr sz="2400" dirty="0">
                <a:latin typeface="Arial"/>
                <a:cs typeface="Arial"/>
              </a:rPr>
              <a:t>Y?</a:t>
            </a:r>
            <a:endParaRPr sz="2400">
              <a:latin typeface="Arial"/>
              <a:cs typeface="Arial"/>
            </a:endParaRPr>
          </a:p>
          <a:p>
            <a:pPr marR="1287780" algn="ctr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Question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  <a:p>
            <a:pPr marL="259079" marR="43180" algn="ctr">
              <a:lnSpc>
                <a:spcPct val="100000"/>
              </a:lnSpc>
              <a:spcBef>
                <a:spcPts val="1670"/>
              </a:spcBef>
            </a:pPr>
            <a:r>
              <a:rPr sz="2400" spc="-5" dirty="0">
                <a:latin typeface="Arial"/>
                <a:cs typeface="Arial"/>
              </a:rPr>
              <a:t>What would </a:t>
            </a:r>
            <a:r>
              <a:rPr sz="2400" spc="-10" dirty="0">
                <a:latin typeface="Arial"/>
                <a:cs typeface="Arial"/>
              </a:rPr>
              <a:t>happen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if  </a:t>
            </a:r>
            <a:r>
              <a:rPr sz="2400" dirty="0">
                <a:latin typeface="Arial"/>
                <a:cs typeface="Arial"/>
              </a:rPr>
              <a:t>we </a:t>
            </a:r>
            <a:r>
              <a:rPr sz="2400" spc="-10" dirty="0">
                <a:latin typeface="Arial"/>
                <a:cs typeface="Arial"/>
              </a:rPr>
              <a:t>had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[Y]</a:t>
            </a:r>
            <a:r>
              <a:rPr sz="2100" baseline="27777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51191" y="5735260"/>
            <a:ext cx="956944" cy="349885"/>
            <a:chOff x="3651191" y="5735260"/>
            <a:chExt cx="956944" cy="349885"/>
          </a:xfrm>
        </p:grpSpPr>
        <p:sp>
          <p:nvSpPr>
            <p:cNvPr id="26" name="object 26"/>
            <p:cNvSpPr/>
            <p:nvPr/>
          </p:nvSpPr>
          <p:spPr>
            <a:xfrm>
              <a:off x="3663950" y="5748019"/>
              <a:ext cx="930910" cy="323850"/>
            </a:xfrm>
            <a:custGeom>
              <a:avLst/>
              <a:gdLst/>
              <a:ahLst/>
              <a:cxnLst/>
              <a:rect l="l" t="t" r="r" b="b"/>
              <a:pathLst>
                <a:path w="930910" h="323850">
                  <a:moveTo>
                    <a:pt x="768350" y="0"/>
                  </a:moveTo>
                  <a:lnTo>
                    <a:pt x="768350" y="81279"/>
                  </a:lnTo>
                  <a:lnTo>
                    <a:pt x="0" y="81279"/>
                  </a:lnTo>
                  <a:lnTo>
                    <a:pt x="0" y="242569"/>
                  </a:lnTo>
                  <a:lnTo>
                    <a:pt x="768350" y="242569"/>
                  </a:lnTo>
                  <a:lnTo>
                    <a:pt x="768350" y="323849"/>
                  </a:lnTo>
                  <a:lnTo>
                    <a:pt x="930910" y="162559"/>
                  </a:lnTo>
                  <a:lnTo>
                    <a:pt x="76835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63950" y="5748019"/>
              <a:ext cx="930910" cy="323850"/>
            </a:xfrm>
            <a:custGeom>
              <a:avLst/>
              <a:gdLst/>
              <a:ahLst/>
              <a:cxnLst/>
              <a:rect l="l" t="t" r="r" b="b"/>
              <a:pathLst>
                <a:path w="930910" h="323850">
                  <a:moveTo>
                    <a:pt x="0" y="81279"/>
                  </a:moveTo>
                  <a:lnTo>
                    <a:pt x="768350" y="81279"/>
                  </a:lnTo>
                  <a:lnTo>
                    <a:pt x="768350" y="0"/>
                  </a:lnTo>
                  <a:lnTo>
                    <a:pt x="930910" y="162559"/>
                  </a:lnTo>
                  <a:lnTo>
                    <a:pt x="768350" y="323849"/>
                  </a:lnTo>
                  <a:lnTo>
                    <a:pt x="768350" y="242569"/>
                  </a:lnTo>
                  <a:lnTo>
                    <a:pt x="0" y="242569"/>
                  </a:lnTo>
                  <a:lnTo>
                    <a:pt x="0" y="81279"/>
                  </a:lnTo>
                  <a:close/>
                </a:path>
                <a:path w="930910" h="323850">
                  <a:moveTo>
                    <a:pt x="0" y="0"/>
                  </a:moveTo>
                  <a:lnTo>
                    <a:pt x="0" y="0"/>
                  </a:lnTo>
                </a:path>
                <a:path w="930910" h="323850">
                  <a:moveTo>
                    <a:pt x="930910" y="323849"/>
                  </a:moveTo>
                  <a:lnTo>
                    <a:pt x="930910" y="323849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42450" y="5079941"/>
            <a:ext cx="4064635" cy="1661795"/>
            <a:chOff x="4842450" y="5079941"/>
            <a:chExt cx="4064635" cy="1661795"/>
          </a:xfrm>
        </p:grpSpPr>
        <p:sp>
          <p:nvSpPr>
            <p:cNvPr id="29" name="object 29"/>
            <p:cNvSpPr/>
            <p:nvPr/>
          </p:nvSpPr>
          <p:spPr>
            <a:xfrm>
              <a:off x="4855209" y="5092700"/>
              <a:ext cx="4038600" cy="1635760"/>
            </a:xfrm>
            <a:custGeom>
              <a:avLst/>
              <a:gdLst/>
              <a:ahLst/>
              <a:cxnLst/>
              <a:rect l="l" t="t" r="r" b="b"/>
              <a:pathLst>
                <a:path w="4038600" h="1635759">
                  <a:moveTo>
                    <a:pt x="3765549" y="0"/>
                  </a:moveTo>
                  <a:lnTo>
                    <a:pt x="271779" y="0"/>
                  </a:lnTo>
                  <a:lnTo>
                    <a:pt x="226669" y="4846"/>
                  </a:lnTo>
                  <a:lnTo>
                    <a:pt x="182677" y="18640"/>
                  </a:lnTo>
                  <a:lnTo>
                    <a:pt x="140922" y="40263"/>
                  </a:lnTo>
                  <a:lnTo>
                    <a:pt x="102523" y="68597"/>
                  </a:lnTo>
                  <a:lnTo>
                    <a:pt x="68597" y="102523"/>
                  </a:lnTo>
                  <a:lnTo>
                    <a:pt x="40263" y="140922"/>
                  </a:lnTo>
                  <a:lnTo>
                    <a:pt x="18640" y="182677"/>
                  </a:lnTo>
                  <a:lnTo>
                    <a:pt x="4846" y="226669"/>
                  </a:lnTo>
                  <a:lnTo>
                    <a:pt x="0" y="271780"/>
                  </a:lnTo>
                  <a:lnTo>
                    <a:pt x="0" y="1362710"/>
                  </a:lnTo>
                  <a:lnTo>
                    <a:pt x="4846" y="1407863"/>
                  </a:lnTo>
                  <a:lnTo>
                    <a:pt x="18640" y="1451972"/>
                  </a:lnTo>
                  <a:lnTo>
                    <a:pt x="40263" y="1493896"/>
                  </a:lnTo>
                  <a:lnTo>
                    <a:pt x="68597" y="1532496"/>
                  </a:lnTo>
                  <a:lnTo>
                    <a:pt x="102523" y="1566632"/>
                  </a:lnTo>
                  <a:lnTo>
                    <a:pt x="140922" y="1595167"/>
                  </a:lnTo>
                  <a:lnTo>
                    <a:pt x="182677" y="1616959"/>
                  </a:lnTo>
                  <a:lnTo>
                    <a:pt x="226669" y="1630869"/>
                  </a:lnTo>
                  <a:lnTo>
                    <a:pt x="271779" y="1635760"/>
                  </a:lnTo>
                  <a:lnTo>
                    <a:pt x="3765549" y="1635760"/>
                  </a:lnTo>
                  <a:lnTo>
                    <a:pt x="3810703" y="1630869"/>
                  </a:lnTo>
                  <a:lnTo>
                    <a:pt x="3854812" y="1616959"/>
                  </a:lnTo>
                  <a:lnTo>
                    <a:pt x="3896736" y="1595167"/>
                  </a:lnTo>
                  <a:lnTo>
                    <a:pt x="3935336" y="1566632"/>
                  </a:lnTo>
                  <a:lnTo>
                    <a:pt x="3969472" y="1532496"/>
                  </a:lnTo>
                  <a:lnTo>
                    <a:pt x="3998007" y="1493896"/>
                  </a:lnTo>
                  <a:lnTo>
                    <a:pt x="4019799" y="1451972"/>
                  </a:lnTo>
                  <a:lnTo>
                    <a:pt x="4033709" y="1407863"/>
                  </a:lnTo>
                  <a:lnTo>
                    <a:pt x="4038599" y="1362710"/>
                  </a:lnTo>
                  <a:lnTo>
                    <a:pt x="4038599" y="271780"/>
                  </a:lnTo>
                  <a:lnTo>
                    <a:pt x="4033709" y="226669"/>
                  </a:lnTo>
                  <a:lnTo>
                    <a:pt x="4019799" y="182677"/>
                  </a:lnTo>
                  <a:lnTo>
                    <a:pt x="3998007" y="140922"/>
                  </a:lnTo>
                  <a:lnTo>
                    <a:pt x="3969472" y="102523"/>
                  </a:lnTo>
                  <a:lnTo>
                    <a:pt x="3935336" y="68597"/>
                  </a:lnTo>
                  <a:lnTo>
                    <a:pt x="3896736" y="40263"/>
                  </a:lnTo>
                  <a:lnTo>
                    <a:pt x="3854812" y="18640"/>
                  </a:lnTo>
                  <a:lnTo>
                    <a:pt x="3810703" y="4846"/>
                  </a:lnTo>
                  <a:lnTo>
                    <a:pt x="376554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55209" y="5092700"/>
              <a:ext cx="4038600" cy="1635760"/>
            </a:xfrm>
            <a:custGeom>
              <a:avLst/>
              <a:gdLst/>
              <a:ahLst/>
              <a:cxnLst/>
              <a:rect l="l" t="t" r="r" b="b"/>
              <a:pathLst>
                <a:path w="4038600" h="1635759">
                  <a:moveTo>
                    <a:pt x="271779" y="0"/>
                  </a:moveTo>
                  <a:lnTo>
                    <a:pt x="226669" y="4846"/>
                  </a:lnTo>
                  <a:lnTo>
                    <a:pt x="182677" y="18640"/>
                  </a:lnTo>
                  <a:lnTo>
                    <a:pt x="140922" y="40263"/>
                  </a:lnTo>
                  <a:lnTo>
                    <a:pt x="102523" y="68597"/>
                  </a:lnTo>
                  <a:lnTo>
                    <a:pt x="68597" y="102523"/>
                  </a:lnTo>
                  <a:lnTo>
                    <a:pt x="40263" y="140922"/>
                  </a:lnTo>
                  <a:lnTo>
                    <a:pt x="18640" y="182677"/>
                  </a:lnTo>
                  <a:lnTo>
                    <a:pt x="4846" y="226669"/>
                  </a:lnTo>
                  <a:lnTo>
                    <a:pt x="0" y="271780"/>
                  </a:lnTo>
                  <a:lnTo>
                    <a:pt x="0" y="1362710"/>
                  </a:lnTo>
                  <a:lnTo>
                    <a:pt x="4846" y="1407863"/>
                  </a:lnTo>
                  <a:lnTo>
                    <a:pt x="18640" y="1451972"/>
                  </a:lnTo>
                  <a:lnTo>
                    <a:pt x="40263" y="1493896"/>
                  </a:lnTo>
                  <a:lnTo>
                    <a:pt x="68597" y="1532496"/>
                  </a:lnTo>
                  <a:lnTo>
                    <a:pt x="102523" y="1566632"/>
                  </a:lnTo>
                  <a:lnTo>
                    <a:pt x="140922" y="1595167"/>
                  </a:lnTo>
                  <a:lnTo>
                    <a:pt x="182677" y="1616959"/>
                  </a:lnTo>
                  <a:lnTo>
                    <a:pt x="226669" y="1630869"/>
                  </a:lnTo>
                  <a:lnTo>
                    <a:pt x="271779" y="1635760"/>
                  </a:lnTo>
                  <a:lnTo>
                    <a:pt x="3765549" y="1635760"/>
                  </a:lnTo>
                  <a:lnTo>
                    <a:pt x="3810703" y="1630869"/>
                  </a:lnTo>
                  <a:lnTo>
                    <a:pt x="3854812" y="1616959"/>
                  </a:lnTo>
                  <a:lnTo>
                    <a:pt x="3896736" y="1595167"/>
                  </a:lnTo>
                  <a:lnTo>
                    <a:pt x="3935336" y="1566632"/>
                  </a:lnTo>
                  <a:lnTo>
                    <a:pt x="3969472" y="1532496"/>
                  </a:lnTo>
                  <a:lnTo>
                    <a:pt x="3998007" y="1493896"/>
                  </a:lnTo>
                  <a:lnTo>
                    <a:pt x="4019799" y="1451972"/>
                  </a:lnTo>
                  <a:lnTo>
                    <a:pt x="4033709" y="1407863"/>
                  </a:lnTo>
                  <a:lnTo>
                    <a:pt x="4038599" y="1362710"/>
                  </a:lnTo>
                  <a:lnTo>
                    <a:pt x="4038599" y="271780"/>
                  </a:lnTo>
                  <a:lnTo>
                    <a:pt x="4033709" y="226669"/>
                  </a:lnTo>
                  <a:lnTo>
                    <a:pt x="4019799" y="182677"/>
                  </a:lnTo>
                  <a:lnTo>
                    <a:pt x="3998007" y="140922"/>
                  </a:lnTo>
                  <a:lnTo>
                    <a:pt x="3969472" y="102523"/>
                  </a:lnTo>
                  <a:lnTo>
                    <a:pt x="3935336" y="68597"/>
                  </a:lnTo>
                  <a:lnTo>
                    <a:pt x="3896736" y="40263"/>
                  </a:lnTo>
                  <a:lnTo>
                    <a:pt x="3854812" y="18640"/>
                  </a:lnTo>
                  <a:lnTo>
                    <a:pt x="3810703" y="4846"/>
                  </a:lnTo>
                  <a:lnTo>
                    <a:pt x="3765549" y="0"/>
                  </a:lnTo>
                  <a:lnTo>
                    <a:pt x="271779" y="0"/>
                  </a:lnTo>
                  <a:close/>
                </a:path>
                <a:path w="4038600" h="1635759">
                  <a:moveTo>
                    <a:pt x="0" y="0"/>
                  </a:moveTo>
                  <a:lnTo>
                    <a:pt x="0" y="0"/>
                  </a:lnTo>
                </a:path>
                <a:path w="4038600" h="1635759">
                  <a:moveTo>
                    <a:pt x="4038599" y="1635760"/>
                  </a:moveTo>
                  <a:lnTo>
                    <a:pt x="4038599" y="1635760"/>
                  </a:lnTo>
                </a:path>
              </a:pathLst>
            </a:custGeom>
            <a:ln w="25518">
              <a:solidFill>
                <a:srgbClr val="074F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22850" y="5349240"/>
            <a:ext cx="37001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80" dirty="0">
                <a:solidFill>
                  <a:srgbClr val="FFFFFF"/>
                </a:solidFill>
                <a:latin typeface="Times New Roman"/>
                <a:cs typeface="Times New Roman"/>
              </a:rPr>
              <a:t>Doubling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Times New Roman"/>
                <a:cs typeface="Times New Roman"/>
              </a:rPr>
              <a:t>concentration  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31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2400" spc="85" dirty="0">
                <a:solidFill>
                  <a:srgbClr val="FFFFFF"/>
                </a:solidFill>
                <a:latin typeface="Times New Roman"/>
                <a:cs typeface="Times New Roman"/>
              </a:rPr>
              <a:t>would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quadruple </a:t>
            </a:r>
            <a:r>
              <a:rPr sz="2400" spc="14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reaction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59689"/>
            <a:ext cx="9144000" cy="2689860"/>
            <a:chOff x="0" y="59689"/>
            <a:chExt cx="9144000" cy="2689860"/>
          </a:xfrm>
        </p:grpSpPr>
        <p:sp>
          <p:nvSpPr>
            <p:cNvPr id="6" name="object 6"/>
            <p:cNvSpPr/>
            <p:nvPr/>
          </p:nvSpPr>
          <p:spPr>
            <a:xfrm>
              <a:off x="3810" y="203200"/>
              <a:ext cx="914019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750" y="59689"/>
              <a:ext cx="5815330" cy="1049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52820" y="1151889"/>
              <a:ext cx="3041650" cy="159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0029" y="1355090"/>
            <a:ext cx="55587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Unfortunately, proportionality signs aren’t  very useful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us, </a:t>
            </a:r>
            <a:r>
              <a:rPr sz="2400" dirty="0">
                <a:latin typeface="Arial"/>
                <a:cs typeface="Arial"/>
              </a:rPr>
              <a:t>so we </a:t>
            </a:r>
            <a:r>
              <a:rPr sz="2400" spc="-10" dirty="0">
                <a:latin typeface="Arial"/>
                <a:cs typeface="Arial"/>
              </a:rPr>
              <a:t>need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replace  it </a:t>
            </a:r>
            <a:r>
              <a:rPr sz="2400" dirty="0">
                <a:latin typeface="Arial"/>
                <a:cs typeface="Arial"/>
              </a:rPr>
              <a:t>with a </a:t>
            </a:r>
            <a:r>
              <a:rPr sz="2400" spc="-5" dirty="0">
                <a:latin typeface="Arial"/>
                <a:cs typeface="Arial"/>
              </a:rPr>
              <a:t>constant </a:t>
            </a: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10959" y="1268729"/>
            <a:ext cx="23272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Go"/>
                <a:cs typeface="Go"/>
              </a:rPr>
              <a:t>k </a:t>
            </a:r>
            <a:r>
              <a:rPr sz="2800" spc="30" dirty="0"/>
              <a:t>is </a:t>
            </a:r>
            <a:r>
              <a:rPr sz="2800" spc="170" dirty="0"/>
              <a:t>the</a:t>
            </a:r>
            <a:r>
              <a:rPr sz="2800" spc="-225" dirty="0"/>
              <a:t> </a:t>
            </a:r>
            <a:r>
              <a:rPr sz="2800" spc="80" dirty="0"/>
              <a:t>symbol  </a:t>
            </a:r>
            <a:r>
              <a:rPr sz="2800" spc="60" dirty="0"/>
              <a:t>for </a:t>
            </a:r>
            <a:r>
              <a:rPr sz="2800" spc="170" dirty="0"/>
              <a:t>the </a:t>
            </a:r>
            <a:r>
              <a:rPr sz="2800" spc="130" dirty="0">
                <a:solidFill>
                  <a:srgbClr val="FF0000"/>
                </a:solidFill>
              </a:rPr>
              <a:t>rate  </a:t>
            </a:r>
            <a:r>
              <a:rPr sz="2800" spc="140" dirty="0">
                <a:solidFill>
                  <a:srgbClr val="FF0000"/>
                </a:solidFill>
              </a:rPr>
              <a:t>constant</a:t>
            </a:r>
            <a:endParaRPr sz="2800">
              <a:latin typeface="Go"/>
              <a:cs typeface="G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9571" y="3840481"/>
            <a:ext cx="8364220" cy="2418080"/>
            <a:chOff x="369571" y="3840481"/>
            <a:chExt cx="8364220" cy="2418080"/>
          </a:xfrm>
        </p:grpSpPr>
        <p:sp>
          <p:nvSpPr>
            <p:cNvPr id="13" name="object 13"/>
            <p:cNvSpPr/>
            <p:nvPr/>
          </p:nvSpPr>
          <p:spPr>
            <a:xfrm>
              <a:off x="388619" y="3859529"/>
              <a:ext cx="8326120" cy="2379980"/>
            </a:xfrm>
            <a:custGeom>
              <a:avLst/>
              <a:gdLst/>
              <a:ahLst/>
              <a:cxnLst/>
              <a:rect l="l" t="t" r="r" b="b"/>
              <a:pathLst>
                <a:path w="8326120" h="2379979">
                  <a:moveTo>
                    <a:pt x="396239" y="0"/>
                  </a:moveTo>
                  <a:lnTo>
                    <a:pt x="350610" y="3426"/>
                  </a:lnTo>
                  <a:lnTo>
                    <a:pt x="305521" y="13346"/>
                  </a:lnTo>
                  <a:lnTo>
                    <a:pt x="261514" y="29217"/>
                  </a:lnTo>
                  <a:lnTo>
                    <a:pt x="219131" y="50499"/>
                  </a:lnTo>
                  <a:lnTo>
                    <a:pt x="178912" y="76650"/>
                  </a:lnTo>
                  <a:lnTo>
                    <a:pt x="141398" y="107130"/>
                  </a:lnTo>
                  <a:lnTo>
                    <a:pt x="107130" y="141398"/>
                  </a:lnTo>
                  <a:lnTo>
                    <a:pt x="76650" y="178912"/>
                  </a:lnTo>
                  <a:lnTo>
                    <a:pt x="50499" y="219131"/>
                  </a:lnTo>
                  <a:lnTo>
                    <a:pt x="29217" y="261514"/>
                  </a:lnTo>
                  <a:lnTo>
                    <a:pt x="13346" y="305521"/>
                  </a:lnTo>
                  <a:lnTo>
                    <a:pt x="3426" y="350610"/>
                  </a:lnTo>
                  <a:lnTo>
                    <a:pt x="0" y="396240"/>
                  </a:lnTo>
                  <a:lnTo>
                    <a:pt x="0" y="1982470"/>
                  </a:lnTo>
                  <a:lnTo>
                    <a:pt x="3426" y="2028099"/>
                  </a:lnTo>
                  <a:lnTo>
                    <a:pt x="13346" y="2073188"/>
                  </a:lnTo>
                  <a:lnTo>
                    <a:pt x="29217" y="2117195"/>
                  </a:lnTo>
                  <a:lnTo>
                    <a:pt x="50499" y="2159578"/>
                  </a:lnTo>
                  <a:lnTo>
                    <a:pt x="76650" y="2199797"/>
                  </a:lnTo>
                  <a:lnTo>
                    <a:pt x="107130" y="2237311"/>
                  </a:lnTo>
                  <a:lnTo>
                    <a:pt x="141398" y="2271579"/>
                  </a:lnTo>
                  <a:lnTo>
                    <a:pt x="178912" y="2302059"/>
                  </a:lnTo>
                  <a:lnTo>
                    <a:pt x="219131" y="2328210"/>
                  </a:lnTo>
                  <a:lnTo>
                    <a:pt x="261514" y="2349492"/>
                  </a:lnTo>
                  <a:lnTo>
                    <a:pt x="305521" y="2365363"/>
                  </a:lnTo>
                  <a:lnTo>
                    <a:pt x="350610" y="2375283"/>
                  </a:lnTo>
                  <a:lnTo>
                    <a:pt x="396239" y="2378710"/>
                  </a:lnTo>
                  <a:lnTo>
                    <a:pt x="7929880" y="2378710"/>
                  </a:lnTo>
                  <a:lnTo>
                    <a:pt x="7975509" y="2375283"/>
                  </a:lnTo>
                  <a:lnTo>
                    <a:pt x="8020598" y="2365363"/>
                  </a:lnTo>
                  <a:lnTo>
                    <a:pt x="8064605" y="2349492"/>
                  </a:lnTo>
                  <a:lnTo>
                    <a:pt x="8106988" y="2328210"/>
                  </a:lnTo>
                  <a:lnTo>
                    <a:pt x="8147207" y="2302059"/>
                  </a:lnTo>
                  <a:lnTo>
                    <a:pt x="8184721" y="2271579"/>
                  </a:lnTo>
                  <a:lnTo>
                    <a:pt x="8218989" y="2237311"/>
                  </a:lnTo>
                  <a:lnTo>
                    <a:pt x="8249469" y="2199797"/>
                  </a:lnTo>
                  <a:lnTo>
                    <a:pt x="8275620" y="2159578"/>
                  </a:lnTo>
                  <a:lnTo>
                    <a:pt x="8296902" y="2117195"/>
                  </a:lnTo>
                  <a:lnTo>
                    <a:pt x="8312773" y="2073188"/>
                  </a:lnTo>
                  <a:lnTo>
                    <a:pt x="8322693" y="2028099"/>
                  </a:lnTo>
                  <a:lnTo>
                    <a:pt x="8326120" y="1982470"/>
                  </a:lnTo>
                  <a:lnTo>
                    <a:pt x="8326120" y="396240"/>
                  </a:lnTo>
                  <a:lnTo>
                    <a:pt x="8322693" y="350610"/>
                  </a:lnTo>
                  <a:lnTo>
                    <a:pt x="8312773" y="305521"/>
                  </a:lnTo>
                  <a:lnTo>
                    <a:pt x="8296902" y="261514"/>
                  </a:lnTo>
                  <a:lnTo>
                    <a:pt x="8275620" y="219131"/>
                  </a:lnTo>
                  <a:lnTo>
                    <a:pt x="8249469" y="178912"/>
                  </a:lnTo>
                  <a:lnTo>
                    <a:pt x="8218989" y="141398"/>
                  </a:lnTo>
                  <a:lnTo>
                    <a:pt x="8184721" y="107130"/>
                  </a:lnTo>
                  <a:lnTo>
                    <a:pt x="8147207" y="76650"/>
                  </a:lnTo>
                  <a:lnTo>
                    <a:pt x="8106988" y="50499"/>
                  </a:lnTo>
                  <a:lnTo>
                    <a:pt x="8064605" y="29217"/>
                  </a:lnTo>
                  <a:lnTo>
                    <a:pt x="8020598" y="13346"/>
                  </a:lnTo>
                  <a:lnTo>
                    <a:pt x="7975509" y="3426"/>
                  </a:lnTo>
                  <a:lnTo>
                    <a:pt x="7929880" y="0"/>
                  </a:lnTo>
                  <a:lnTo>
                    <a:pt x="396239" y="0"/>
                  </a:lnTo>
                  <a:close/>
                </a:path>
                <a:path w="8326120" h="2379979">
                  <a:moveTo>
                    <a:pt x="0" y="0"/>
                  </a:moveTo>
                  <a:lnTo>
                    <a:pt x="0" y="0"/>
                  </a:lnTo>
                </a:path>
                <a:path w="8326120" h="2379979">
                  <a:moveTo>
                    <a:pt x="8326120" y="2379980"/>
                  </a:moveTo>
                  <a:lnTo>
                    <a:pt x="8326120" y="2379980"/>
                  </a:lnTo>
                </a:path>
              </a:pathLst>
            </a:custGeom>
            <a:ln w="38097">
              <a:solidFill>
                <a:srgbClr val="0075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6579" y="4000499"/>
              <a:ext cx="2343150" cy="19519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81350" y="2864754"/>
            <a:ext cx="5151120" cy="3137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latin typeface="Arial"/>
                <a:cs typeface="Arial"/>
              </a:rPr>
              <a:t>rate </a:t>
            </a:r>
            <a:r>
              <a:rPr sz="3200" spc="105" dirty="0">
                <a:latin typeface="UKIJ CJK"/>
                <a:cs typeface="UKIJ CJK"/>
              </a:rPr>
              <a:t>=</a:t>
            </a:r>
            <a:r>
              <a:rPr sz="3200" spc="60" dirty="0">
                <a:latin typeface="UKIJ CJK"/>
                <a:cs typeface="UKIJ CJK"/>
              </a:rPr>
              <a:t> </a:t>
            </a:r>
            <a:r>
              <a:rPr sz="3300" i="1" spc="20" dirty="0">
                <a:latin typeface="DejaVu Sans"/>
                <a:cs typeface="DejaVu Sans"/>
              </a:rPr>
              <a:t>k</a:t>
            </a:r>
            <a:r>
              <a:rPr sz="3200" spc="20" dirty="0">
                <a:latin typeface="UKIJ CJK"/>
                <a:cs typeface="UKIJ CJK"/>
              </a:rPr>
              <a:t>[X][Y]</a:t>
            </a:r>
            <a:endParaRPr sz="3200">
              <a:latin typeface="UKIJ CJK"/>
              <a:cs typeface="UKIJ CJK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3600">
              <a:latin typeface="UKIJ CJK"/>
              <a:cs typeface="UKIJ CJK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k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different for every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  <a:p>
            <a:pPr marL="593090" marR="5080" indent="2540" algn="ctr">
              <a:lnSpc>
                <a:spcPct val="100000"/>
              </a:lnSpc>
              <a:spcBef>
                <a:spcPts val="2300"/>
              </a:spcBef>
            </a:pPr>
            <a:r>
              <a:rPr sz="2400" i="1" dirty="0">
                <a:latin typeface="Arial"/>
                <a:cs typeface="Arial"/>
              </a:rPr>
              <a:t>k </a:t>
            </a:r>
            <a:r>
              <a:rPr sz="2400" spc="-10" dirty="0">
                <a:latin typeface="Arial"/>
                <a:cs typeface="Arial"/>
              </a:rPr>
              <a:t>varies </a:t>
            </a:r>
            <a:r>
              <a:rPr sz="2400" spc="-5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temperature so  </a:t>
            </a:r>
            <a:r>
              <a:rPr sz="2400" spc="-5" dirty="0">
                <a:latin typeface="Arial"/>
                <a:cs typeface="Arial"/>
              </a:rPr>
              <a:t>temperature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stated when  quoting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1773</Words>
  <Application>Microsoft Office PowerPoint</Application>
  <PresentationFormat>On-screen Show (4:3)</PresentationFormat>
  <Paragraphs>349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What is chemical kinetics</vt:lpstr>
      <vt:lpstr>Slide 3</vt:lpstr>
      <vt:lpstr>Chemical Kinetics</vt:lpstr>
      <vt:lpstr>Slide 5</vt:lpstr>
      <vt:lpstr>We know how to work out the rate of  reaction …</vt:lpstr>
      <vt:lpstr>[HCl]</vt:lpstr>
      <vt:lpstr>This suggests that X and Y  both have an equal affect  on the rate of this reaction</vt:lpstr>
      <vt:lpstr>k is the symbol  for the rate  constant</vt:lpstr>
      <vt:lpstr>Let’s look at the rate equation for X and Y again …</vt:lpstr>
      <vt:lpstr>So, taking into account the rate constant and the reaction order,  the overall rate expression is …</vt:lpstr>
      <vt:lpstr>Slide 12</vt:lpstr>
      <vt:lpstr>If rate doubles because the  concentration is doubled,  then it is a first order  reaction</vt:lpstr>
      <vt:lpstr>Slide 14</vt:lpstr>
      <vt:lpstr>If the concentrations are not simple whole numbers, then it may  be easier to draw a graph of rate against concentration</vt:lpstr>
      <vt:lpstr>Slide 16</vt:lpstr>
      <vt:lpstr>In this case the rate is [X]2, giving a curve through the origin</vt:lpstr>
      <vt:lpstr>Question …</vt:lpstr>
      <vt:lpstr>Rate</vt:lpstr>
      <vt:lpstr>Slide 20</vt:lpstr>
      <vt:lpstr>Question …</vt:lpstr>
      <vt:lpstr>Slide 22</vt:lpstr>
      <vt:lpstr>Because k varies with temperature it can be used to compare  the same reaction at different temperatures</vt:lpstr>
      <vt:lpstr>Remember, temperature  is a measure of the  average kinetic energy</vt:lpstr>
      <vt:lpstr>Temperature Dependence of the Rate Constant</vt:lpstr>
      <vt:lpstr>lnk = - Ea</vt:lpstr>
      <vt:lpstr>For any reaction to occur -</vt:lpstr>
      <vt:lpstr>energy barrier to the reaction amount of energy needed to convert  reactants into the activated complex</vt:lpstr>
      <vt:lpstr>C + D   </vt:lpstr>
      <vt:lpstr>Reaction Mechanisms</vt:lpstr>
      <vt:lpstr>Intermediates are species that appear in a reaction</vt:lpstr>
      <vt:lpstr>Temperature  Concentration  Pressure  Surface area Presence of a catalyst</vt:lpstr>
      <vt:lpstr>Increase in temp.  increase in KE  increase in no. of collisions + increase  in no. of particles with greater than  required amount of activation energy  more particles react  increase rate  of reaction</vt:lpstr>
      <vt:lpstr>Can you explain why food should be  kept in deep-freeze compartments in  order to ensure its freshness?</vt:lpstr>
      <vt:lpstr>Answer: The low temperature slows down  chemical reactions which makes the  food turn bad.</vt:lpstr>
      <vt:lpstr>High concentration/pressure  more  particles per unit volume  increase in  frequency of collisions  rate of  reaction increases</vt:lpstr>
      <vt:lpstr>Increase in surface area/particle size  increase in exposure to the other  reactant  increase in probability of  collisions  increase in rate of reaction</vt:lpstr>
      <vt:lpstr>Speeds up rate of reaction through  lowering activation energy needed for  reaction to occur Think: What can you infer from the  above statement?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ssg</dc:creator>
  <cp:lastModifiedBy>ssg</cp:lastModifiedBy>
  <cp:revision>1</cp:revision>
  <dcterms:created xsi:type="dcterms:W3CDTF">2020-05-11T06:56:05Z</dcterms:created>
  <dcterms:modified xsi:type="dcterms:W3CDTF">2020-05-11T07:00:07Z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2014-03-06T00:00:00Z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2020-05-11T00:00:00Z</vt:filetime>
  </property>
</Properties>
</file>